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18288000" cy="10287000"/>
  <p:notesSz cx="6858000" cy="9144000"/>
  <p:embeddedFontLst>
    <p:embeddedFont>
      <p:font typeface="윤명조" panose="02020503000000000000" pitchFamily="18" charset="-127"/>
      <p:regular r:id="rId109"/>
    </p:embeddedFont>
    <p:embeddedFont>
      <p:font typeface="윤명조 Bold" panose="02020803000000000000" pitchFamily="18" charset="-127"/>
      <p:regular r:id="rId110"/>
    </p:embeddedFont>
    <p:embeddedFont>
      <p:font typeface="윤명조 Medium" panose="02020603000000000000" pitchFamily="18" charset="-127"/>
      <p:regular r:id="rId111"/>
    </p:embeddedFont>
    <p:embeddedFont>
      <p:font typeface="NanumMyeongjo" panose="02000300000000000000" pitchFamily="2" charset="-127"/>
      <p:regular r:id="rId112"/>
      <p:bold r:id="rId113"/>
    </p:embeddedFont>
    <p:embeddedFont>
      <p:font typeface="Arimo" panose="020B0604020202020204" pitchFamily="34" charset="0"/>
      <p:regular r:id="rId114"/>
    </p:embeddedFont>
    <p:embeddedFont>
      <p:font typeface="Calibri" panose="020F0502020204030204" pitchFamily="34" charset="0"/>
      <p:regular r:id="rId115"/>
      <p:bold r:id="rId116"/>
      <p:italic r:id="rId117"/>
      <p:boldItalic r:id="rId118"/>
    </p:embeddedFont>
    <p:embeddedFont>
      <p:font typeface="Nanum Myeongjo Bold" panose="02020603020101020101" pitchFamily="18" charset="-127"/>
      <p:regular r:id="rId119"/>
      <p:bold r:id="rId120"/>
    </p:embeddedFont>
    <p:embeddedFont>
      <p:font typeface="Nanum Myeongjo Ultra-Bold" panose="02020603020101020101" pitchFamily="18" charset="-127"/>
      <p:regular r:id="rId121"/>
      <p:bold r:id="rId1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autoAdjust="0"/>
    <p:restoredTop sz="94648" autoAdjust="0"/>
  </p:normalViewPr>
  <p:slideViewPr>
    <p:cSldViewPr>
      <p:cViewPr varScale="1">
        <p:scale>
          <a:sx n="60" d="100"/>
          <a:sy n="60" d="100"/>
        </p:scale>
        <p:origin x="184" y="7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5.fntdata"/><Relationship Id="rId118"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6.fntdata"/><Relationship Id="rId119" Type="http://schemas.openxmlformats.org/officeDocument/2006/relationships/font" Target="fonts/font11.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지도 시각화를 통해 대략적으로 살펴본 후, 이를 정확한 수치로 나타내 기본 바 차트로 나타내면 다음과 같습니다.</a:t>
            </a:r>
          </a:p>
          <a:p>
            <a:r>
              <a:rPr lang="en-US"/>
              <a:t>스타벅스 매장은 강남구, 중구, 서초구 순으로 많으며, 그 이후로는 서초구, 종로구, 영등포구 등으로 이어져 top3 지역과 인접한 지역에서 여전히 많은 스타벅스 매장을 찾아볼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기초적인 분석을 진행한 결과 스타벅스 매장 수가 가장 많은 지역은 강남구, 중구, 서초구이며, 해당 지역들이 앞서 소개한 가설들 중 어떤 특성과 연관성이 높을지 알아보도록 하겠습니다.</a:t>
            </a:r>
          </a:p>
          <a:p>
            <a:endParaRPr lang="en-US"/>
          </a:p>
          <a:p>
            <a:r>
              <a:rPr lang="en-US"/>
              <a:t>+ 얘들아 여기에 추가해줘</a:t>
            </a:r>
          </a:p>
          <a:p>
            <a:endParaRPr lang="en-US"/>
          </a:p>
          <a:p>
            <a:r>
              <a:rPr lang="en-US"/>
              <a:t>상현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첫 번째로 '거주자가 많은 지역일수록 스타벅스 매장이 많을 것이다'라는 가설을 살펴보겠습니다. 먼저 folium 라이브러리를 활용해 서울시 자치구별 인구 수 현황 단계구분도를 작성해보았습니다. 이후 서울시 자치구별로 스타벅스 매장 하나에서 수용하는 거주 인구를 구해보았습니다. 마지막으로, 인구 단계구분도 위에 스타벅스 매장 수를 버블 차트로 나타내보았습니다.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?서울시 자치구별 거주 인구 단계구분도입니다. 송파구, 강남구, 강서구, 노원구 등 서울 외곽 지역에 많은 인구가 거주하고 있는 것을 볼 수 있습니다. 이와 대조적으로 서울 중심부, 중구와 용산구 등지는 거주하는 인구가 적습니다.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앞서 보여드렸던 거주 인구 단계구분도에 스타벅스 매장 수를 나타내는 버블 차트를 겹쳐보았습니다.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다음으로는 서울시 자치구별로 매장 하나당 수용하는 인구가 몇 명인지 탐색해보았습니다. 이에 따르면 서울시에서 중구, 종로구, 강남구 순으로 매장 하나당 수용하는 인구가 적은 것으로 파악되며, 여전히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?종사자 수를 나타낸 단계구분도입니다. 가장 짙은 색을 띄는 곳은 강남구로, 인접한 서초구와 송파구 역시 종사자 수가 많은 것으로 보입니다. 앞서 기초 분석을 통해 스타벅스 매장 수가 많았던 것으로 드러난 중구와 영등포구 역시 종사자 수가 상대적으로 많은 것을 확인할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스타벅스 매장 수 버블차트 얹었다. 대충 비슷</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인구 수와 관련있었던 가설1과 가설 2 분석 결과를 종합해보겠습니다.</a:t>
            </a:r>
          </a:p>
          <a:p>
            <a:endParaRPr lang="en-US"/>
          </a:p>
          <a:p>
            <a:r>
              <a:rPr lang="en-US"/>
              <a:t>거주자가 많은 지역에 스타벅스 매장이 많다는 첫번째 가설을 살펴본 결과, 거주자와 스타벅스 매장 수 사이에는 큰 연관성이 없는 것으로 파악되었습니다.</a:t>
            </a:r>
          </a:p>
          <a:p>
            <a:endParaRPr lang="en-US"/>
          </a:p>
          <a:p>
            <a:r>
              <a:rPr lang="en-US"/>
              <a:t>두번째 가설인 종사자 수와 스타벅스 매장 수의 상관성을 살펴보았을 때, 꽤 높은 관련성이 있는 것으로 보입니다.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주제 및 선정 배경입니다.</a:t>
            </a:r>
          </a:p>
          <a:p>
            <a:r>
              <a:rPr lang="en-US"/>
              <a:t>스타벅스는 기사 이미지에서 찾아볼 수 있듯이 좋아하는 커피 전문점 브랜드 1위, 세계에서 가장 가치 있는 레스토랑 1위에 선정될 만큼 브랜드 인지도가 높은 동시에, 일상에서 흔히 찾아볼 수 있을 만큼 접근성이 높기도 합니다. </a:t>
            </a:r>
          </a:p>
          <a:p>
            <a:r>
              <a:rPr lang="en-US"/>
              <a:t>또 스타벅스 리저브 매장을 별도로 운영하여 대중적인 이미지를 가진 동시에, 고급 커피라는 브랜드 이미지를 갖추고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다음으로는 월 평균 소득과 스타벅스 매장 사이의 상관 관계에 대해 알아보았습니다. 이번에는 자치구별 월 평균 소득을 나타내는 단계구분도를 먼저 작성한 후, 그 위에 스타벅스 매장 수를 버블 차트로 표현하였습니다. </a:t>
            </a:r>
          </a:p>
          <a:p>
            <a:r>
              <a:rPr lang="en-US"/>
              <a:t>세번째 가설부터는 두 변수 사이의 상관계수를 구해 수치적으로 상관성을 뒷받침할 수 있는지 살펴보았으며, 이를 regplot으로 표현해보았습니다.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매장 수가 가장 많은 곳 강남구, 중구, 서초구와 월 평균 소득이 가장 높은 강남구, 서초구, 송파구 중 구 두 개가 겹치는 것을 볼 수 있어 어느 정도 연관성이 있을 것으로 추측된다.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상관계수 분석을 통해 p-value 0.000000184, 상관계수 0.80으로 유의한 상관성이 있다는 것을 확인할 수 있으며, Replot을 통해 회귀추세선과 산점도를 살펴보아도 고르게 분포하고 있는 것을 확인할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앞서 살펴보았던 것과 같이 월 평균 소득이 높은 지역에 스타벅스 매장 수가 많다는 가설이 어느 정도 유의하다는 결과를 얻었습니다. 이에 따라, 비교적 판매 가격이 높은 리저브 매장 또한 월 평균 소득과 높은 관련성을 갖는지 살펴보았습니다.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우선 서울시 자치구별로 스타벅스 리저브 매장이 얼마나 입점해있는지 살펴보았습니다. 리저브 매장이 가장 많은 지역은 강남구, 영등포구, 서초구 순으로 나타났으며, 이들 지역에 서울시 전체 매장의 약 44%에 달하는 리저브 매장이 있다는 것을 알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우선 서울시 자치구별로 스타벅스 리저브 매장이 얼마나 입점해있는지 살펴보았습니다. 리저브 매장이 가장 많은 지역은 강남구, 영등포구, 서초구 순으로 나타났으며, 이들 지역에 서울시 전체 매장의 약 44%에 달하는 리저브 매장이 있다는 것을 알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리저브 매장의 아메리카노는 6000원으로, 일반 매장에서 판매하는 아메리카노에 비해 1500원, 약 33% 높은 가격으로 판매되고 있습니다. 이에 착안하여 스타벅스 매장이 많이 입점된 지역일수록 월 소득 및 소비액이 높은지, 특히 리저브 매장이 많이 입점된 지역은 어떤지 살펴보기로 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상관계수 분석을 통해 p-value 0.000000184, 상관계수 0.80으로 유의한 상관성이 있다는 것을 확인할 수 있으며, Replot을 통해 회귀추세선과 산점도를 살펴보아도 고르게 분포하고 있는 것을 확인할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상관계수 분석을 통해 p-value 0.000000184, 상관계수 0.80으로 유의한 상관성이 있다는 것을 확인할 수 있으며, Replot을 통해 회귀추세선과 산점도를 살펴보아도 고르게 분포하고 있는 것을 확인할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프로젝트 플로우:</a:t>
            </a:r>
          </a:p>
          <a:p>
            <a:r>
              <a:rPr lang="en-US"/>
              <a:t>주제 선정 및 가설 설정,</a:t>
            </a:r>
          </a:p>
          <a:p>
            <a:r>
              <a:rPr lang="en-US"/>
              <a:t>데이터 수집 및 전처리,</a:t>
            </a:r>
          </a:p>
          <a:p>
            <a:r>
              <a:rPr lang="en-US"/>
              <a:t>가설 검정 및 시각화 순서로 진행되었습니다.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이에 따라 다음과 같은 가설을 설정하였습니다.</a:t>
            </a:r>
          </a:p>
          <a:p>
            <a:endParaRPr lang="en-US"/>
          </a:p>
          <a:p>
            <a:r>
              <a:rPr lang="en-US"/>
              <a:t>세영 - 피드백:</a:t>
            </a:r>
          </a:p>
          <a:p>
            <a:r>
              <a:rPr lang="en-US"/>
              <a:t>-가설1~4까지 가설이라는것을 명시</a:t>
            </a:r>
          </a:p>
          <a:p>
            <a:r>
              <a:rPr lang="en-US"/>
              <a:t>-5번 같은 경우 궁금증 이라는것을 표기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가설에 맞춰 탐색적 데이터 분석을 실시한 내용입니다. </a:t>
            </a:r>
          </a:p>
          <a:p>
            <a:endParaRPr lang="en-US"/>
          </a:p>
          <a:p>
            <a:r>
              <a:rPr lang="en-US"/>
              <a:t>우선 기초적인 분석 및 시각화를 통해 서울시 자치구별 스타벅스 매장과 인구 및 월 소득 현황을 살펴보았습니다.</a:t>
            </a:r>
          </a:p>
          <a:p>
            <a:endParaRPr lang="en-US"/>
          </a:p>
          <a:p>
            <a:r>
              <a:rPr lang="en-US"/>
              <a:t>가설 1,2는 자치구별 거주자 수, 종사자 수라는 인구 통계 데이터를 기반으로 스타벅스 매장 수와의 관련성을 살펴봅니다.</a:t>
            </a:r>
          </a:p>
          <a:p>
            <a:endParaRPr lang="en-US"/>
          </a:p>
          <a:p>
            <a:r>
              <a:rPr lang="en-US"/>
              <a:t>가설 3,4를 통해서는 자치구별 월 평균 소득과 스타벅스 매장 수의 연관성을 살펴보았습니다.</a:t>
            </a:r>
          </a:p>
          <a:p>
            <a:endParaRPr lang="en-US"/>
          </a:p>
          <a:p>
            <a:r>
              <a:rPr lang="en-US"/>
              <a:t>마지막으로 가설 5를 통해 지출 유형 중 스타벅스 매장과 관련성이 높은 유형이 무엇인지 알아보았습니다.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지도 시각화를 통해 대략적으로 살펴본 후, 이를 정확한 수치로 나타내 기본 바 차트로 나타내면 다음과 같습니다.</a:t>
            </a:r>
          </a:p>
          <a:p>
            <a:r>
              <a:rPr lang="en-US"/>
              <a:t>스타벅스 매장은 강남구, 중구, 서초구 순으로 많으며, 그 이후로는 서초구, 종로구, 영등포구 등으로 이어져 top3 지역과 인접한 지역에서 여전히 많은 스타벅스 매장을 찾아볼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지도 시각화를 통해 대략적으로 살펴본 후, 이를 정확한 수치로 나타내 기본 바 차트로 나타내면 다음과 같습니다.</a:t>
            </a:r>
          </a:p>
          <a:p>
            <a:r>
              <a:rPr lang="en-US"/>
              <a:t>스타벅스 매장은 강남구, 중구, 서초구 순으로 많으며, 그 이후로는 서초구, 종로구, 영등포구 등으로 이어져 top3 지역과 인접한 지역에서 여전히 많은 스타벅스 매장을 찾아볼 수 있습니다.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folium 라이브러리를 활용해 지도 시각화를 진행한 결과, 강남구에 가장 많은 스타벅스 매장이 있는 것으로 보이고, 그 다음으로는 중구와 마포구 등이 많은 것으로 보여집니다.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다음으로 '종사자가 많은 지역일수록 스타벅스 매장이 많을 것이다'라는 가설을 살펴보겠습니다. 첫번째 가설과 같이 folium 라이브러리를 활용해 종사자 수 현황 단계구분도, 스타벅스 매장 수 버블 차트를 작성하였습니다.</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31.jpeg"/></Relationships>
</file>

<file path=ppt/slides/_rels/slide10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32.jpeg"/></Relationships>
</file>

<file path=ppt/slides/_rels/slide10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31.jpeg"/></Relationships>
</file>

<file path=ppt/slides/_rels/slide10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35.jpeg"/></Relationships>
</file>

<file path=ppt/slides/_rels/slide10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37.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data.seoul.go.kr/dataList/OA-22167/S/1/datasetView.do"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hyperlink" Target="https://data.seoul.go.kr/dataList/OA-22167/S/1/datasetView.do"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5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5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5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5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3.jpeg"/></Relationships>
</file>

<file path=ppt/slides/_rels/slide6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6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jpeg"/></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6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6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86.jpeg"/><Relationship Id="rId4" Type="http://schemas.openxmlformats.org/officeDocument/2006/relationships/image" Target="../media/image8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7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7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7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95.jpeg"/><Relationship Id="rId4" Type="http://schemas.openxmlformats.org/officeDocument/2006/relationships/image" Target="../media/image94.jpeg"/></Relationships>
</file>

<file path=ppt/slides/_rels/slide7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7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98.jpeg"/></Relationships>
</file>

<file path=ppt/slides/_rels/slide7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98.jpeg"/><Relationship Id="rId4" Type="http://schemas.openxmlformats.org/officeDocument/2006/relationships/image" Target="../media/image100.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0.jpeg"/></Relationships>
</file>

<file path=ppt/slides/_rels/slide8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01.jpeg"/><Relationship Id="rId4" Type="http://schemas.openxmlformats.org/officeDocument/2006/relationships/image" Target="../media/image103.jpeg"/></Relationships>
</file>

<file path=ppt/slides/_rels/slide8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8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8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11.jpeg"/><Relationship Id="rId4" Type="http://schemas.openxmlformats.org/officeDocument/2006/relationships/image" Target="../media/image110.jpeg"/></Relationships>
</file>

<file path=ppt/slides/_rels/slide8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13.jpeg"/></Relationships>
</file>

<file path=ppt/slides/_rels/slide8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13.jpeg"/></Relationships>
</file>

<file path=ppt/slides/_rels/slide8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9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9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9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21.jpeg"/></Relationships>
</file>

<file path=ppt/slides/_rels/slide96.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124.jpeg"/><Relationship Id="rId4" Type="http://schemas.openxmlformats.org/officeDocument/2006/relationships/image" Target="../media/image122.jpeg"/></Relationships>
</file>

<file path=ppt/slides/_rels/slide9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27.jpeg"/><Relationship Id="rId4" Type="http://schemas.openxmlformats.org/officeDocument/2006/relationships/image" Target="../media/image126.jpeg"/></Relationships>
</file>

<file path=ppt/slides/_rels/slide9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Freeform 2"/>
          <p:cNvSpPr/>
          <p:nvPr/>
        </p:nvSpPr>
        <p:spPr>
          <a:xfrm>
            <a:off x="4668848" y="2218668"/>
            <a:ext cx="8950303" cy="8950303"/>
          </a:xfrm>
          <a:custGeom>
            <a:avLst/>
            <a:gdLst/>
            <a:ahLst/>
            <a:cxnLst/>
            <a:rect l="l" t="t" r="r" b="b"/>
            <a:pathLst>
              <a:path w="8950303" h="8950303">
                <a:moveTo>
                  <a:pt x="0" y="0"/>
                </a:moveTo>
                <a:lnTo>
                  <a:pt x="8950304" y="0"/>
                </a:lnTo>
                <a:lnTo>
                  <a:pt x="8950304" y="8950303"/>
                </a:lnTo>
                <a:lnTo>
                  <a:pt x="0" y="8950303"/>
                </a:lnTo>
                <a:lnTo>
                  <a:pt x="0" y="0"/>
                </a:lnTo>
                <a:close/>
              </a:path>
            </a:pathLst>
          </a:custGeom>
          <a:blipFill>
            <a:blip r:embed="rId2">
              <a:alphaModFix amt="9999"/>
            </a:blip>
            <a:stretch>
              <a:fillRect l="-16690" r="-16690"/>
            </a:stretch>
          </a:blipFill>
        </p:spPr>
      </p:sp>
      <p:sp>
        <p:nvSpPr>
          <p:cNvPr id="3" name="Freeform 3"/>
          <p:cNvSpPr/>
          <p:nvPr/>
        </p:nvSpPr>
        <p:spPr>
          <a:xfrm>
            <a:off x="7762796" y="1182818"/>
            <a:ext cx="246416" cy="328954"/>
          </a:xfrm>
          <a:custGeom>
            <a:avLst/>
            <a:gdLst/>
            <a:ahLst/>
            <a:cxnLst/>
            <a:rect l="l" t="t" r="r" b="b"/>
            <a:pathLst>
              <a:path w="246416" h="328954">
                <a:moveTo>
                  <a:pt x="0" y="0"/>
                </a:moveTo>
                <a:lnTo>
                  <a:pt x="246416" y="0"/>
                </a:lnTo>
                <a:lnTo>
                  <a:pt x="246416" y="328954"/>
                </a:lnTo>
                <a:lnTo>
                  <a:pt x="0" y="328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5810250" y="8620283"/>
            <a:ext cx="6667500" cy="0"/>
          </a:xfrm>
          <a:prstGeom prst="line">
            <a:avLst/>
          </a:prstGeom>
          <a:ln w="9525" cap="flat">
            <a:solidFill>
              <a:srgbClr val="FCFEF1"/>
            </a:solidFill>
            <a:prstDash val="solid"/>
            <a:headEnd type="none" w="sm" len="sm"/>
            <a:tailEnd type="none" w="sm" len="sm"/>
          </a:ln>
        </p:spPr>
      </p:sp>
      <p:sp>
        <p:nvSpPr>
          <p:cNvPr id="5" name="Freeform 5"/>
          <p:cNvSpPr/>
          <p:nvPr/>
        </p:nvSpPr>
        <p:spPr>
          <a:xfrm>
            <a:off x="7762796" y="333407"/>
            <a:ext cx="2319291" cy="431868"/>
          </a:xfrm>
          <a:custGeom>
            <a:avLst/>
            <a:gdLst/>
            <a:ahLst/>
            <a:cxnLst/>
            <a:rect l="l" t="t" r="r" b="b"/>
            <a:pathLst>
              <a:path w="2319291" h="431868">
                <a:moveTo>
                  <a:pt x="0" y="0"/>
                </a:moveTo>
                <a:lnTo>
                  <a:pt x="2319291" y="0"/>
                </a:lnTo>
                <a:lnTo>
                  <a:pt x="2319291" y="431868"/>
                </a:lnTo>
                <a:lnTo>
                  <a:pt x="0" y="431868"/>
                </a:lnTo>
                <a:lnTo>
                  <a:pt x="0" y="0"/>
                </a:lnTo>
                <a:close/>
              </a:path>
            </a:pathLst>
          </a:custGeom>
          <a:blipFill>
            <a:blip r:embed="rId5">
              <a:alphaModFix amt="90000"/>
            </a:blip>
            <a:stretch>
              <a:fillRect l="-22994" t="-247513" r="-24312" b="-245596"/>
            </a:stretch>
          </a:blipFill>
        </p:spPr>
      </p:sp>
      <p:grpSp>
        <p:nvGrpSpPr>
          <p:cNvPr id="6" name="Group 6"/>
          <p:cNvGrpSpPr/>
          <p:nvPr/>
        </p:nvGrpSpPr>
        <p:grpSpPr>
          <a:xfrm>
            <a:off x="4387722" y="4575934"/>
            <a:ext cx="9512556" cy="899226"/>
            <a:chOff x="0" y="0"/>
            <a:chExt cx="2505365" cy="236833"/>
          </a:xfrm>
        </p:grpSpPr>
        <p:sp>
          <p:nvSpPr>
            <p:cNvPr id="7" name="Freeform 7"/>
            <p:cNvSpPr/>
            <p:nvPr/>
          </p:nvSpPr>
          <p:spPr>
            <a:xfrm>
              <a:off x="0" y="0"/>
              <a:ext cx="2505365" cy="236833"/>
            </a:xfrm>
            <a:custGeom>
              <a:avLst/>
              <a:gdLst/>
              <a:ahLst/>
              <a:cxnLst/>
              <a:rect l="l" t="t" r="r" b="b"/>
              <a:pathLst>
                <a:path w="2505365" h="236833">
                  <a:moveTo>
                    <a:pt x="39065" y="0"/>
                  </a:moveTo>
                  <a:lnTo>
                    <a:pt x="2466299" y="0"/>
                  </a:lnTo>
                  <a:cubicBezTo>
                    <a:pt x="2487874" y="0"/>
                    <a:pt x="2505365" y="17490"/>
                    <a:pt x="2505365" y="39065"/>
                  </a:cubicBezTo>
                  <a:lnTo>
                    <a:pt x="2505365" y="197768"/>
                  </a:lnTo>
                  <a:cubicBezTo>
                    <a:pt x="2505365" y="219343"/>
                    <a:pt x="2487874" y="236833"/>
                    <a:pt x="2466299" y="236833"/>
                  </a:cubicBezTo>
                  <a:lnTo>
                    <a:pt x="39065" y="236833"/>
                  </a:lnTo>
                  <a:cubicBezTo>
                    <a:pt x="28705" y="236833"/>
                    <a:pt x="18768" y="232717"/>
                    <a:pt x="11442" y="225391"/>
                  </a:cubicBezTo>
                  <a:cubicBezTo>
                    <a:pt x="4116" y="218065"/>
                    <a:pt x="0" y="208128"/>
                    <a:pt x="0" y="197768"/>
                  </a:cubicBezTo>
                  <a:lnTo>
                    <a:pt x="0" y="39065"/>
                  </a:lnTo>
                  <a:cubicBezTo>
                    <a:pt x="0" y="28705"/>
                    <a:pt x="4116" y="18768"/>
                    <a:pt x="11442" y="11442"/>
                  </a:cubicBezTo>
                  <a:cubicBezTo>
                    <a:pt x="18768" y="4116"/>
                    <a:pt x="28705" y="0"/>
                    <a:pt x="39065" y="0"/>
                  </a:cubicBezTo>
                  <a:close/>
                </a:path>
              </a:pathLst>
            </a:custGeom>
            <a:solidFill>
              <a:srgbClr val="E8F6EE">
                <a:alpha val="69804"/>
              </a:srgbClr>
            </a:solidFill>
          </p:spPr>
        </p:sp>
        <p:sp>
          <p:nvSpPr>
            <p:cNvPr id="8" name="TextBox 8"/>
            <p:cNvSpPr txBox="1"/>
            <p:nvPr/>
          </p:nvSpPr>
          <p:spPr>
            <a:xfrm>
              <a:off x="0" y="0"/>
              <a:ext cx="2505365" cy="236833"/>
            </a:xfrm>
            <a:prstGeom prst="rect">
              <a:avLst/>
            </a:prstGeom>
          </p:spPr>
          <p:txBody>
            <a:bodyPr lIns="50800" tIns="50800" rIns="50800" bIns="50800" rtlCol="0" anchor="ctr"/>
            <a:lstStyle/>
            <a:p>
              <a:pPr algn="ctr">
                <a:lnSpc>
                  <a:spcPts val="2399"/>
                </a:lnSpc>
              </a:pPr>
              <a:endParaRPr/>
            </a:p>
          </p:txBody>
        </p:sp>
      </p:grpSp>
      <p:sp>
        <p:nvSpPr>
          <p:cNvPr id="9" name="TextBox 9"/>
          <p:cNvSpPr txBox="1"/>
          <p:nvPr/>
        </p:nvSpPr>
        <p:spPr>
          <a:xfrm>
            <a:off x="1847482" y="4682107"/>
            <a:ext cx="14593037" cy="600075"/>
          </a:xfrm>
          <a:prstGeom prst="rect">
            <a:avLst/>
          </a:prstGeom>
        </p:spPr>
        <p:txBody>
          <a:bodyPr lIns="0" tIns="0" rIns="0" bIns="0" rtlCol="0" anchor="t">
            <a:spAutoFit/>
          </a:bodyPr>
          <a:lstStyle/>
          <a:p>
            <a:pPr algn="ctr">
              <a:lnSpc>
                <a:spcPts val="4799"/>
              </a:lnSpc>
            </a:pPr>
            <a:r>
              <a:rPr lang="en-US" sz="3999" spc="-119">
                <a:solidFill>
                  <a:srgbClr val="FCFEF1"/>
                </a:solidFill>
                <a:latin typeface="윤명조"/>
                <a:ea typeface="윤명조"/>
              </a:rPr>
              <a:t>: 월 소득과 스타벅스 매장 수의 상관 관계</a:t>
            </a:r>
          </a:p>
        </p:txBody>
      </p:sp>
      <p:sp>
        <p:nvSpPr>
          <p:cNvPr id="10" name="TextBox 10"/>
          <p:cNvSpPr txBox="1"/>
          <p:nvPr/>
        </p:nvSpPr>
        <p:spPr>
          <a:xfrm>
            <a:off x="1847482" y="2480574"/>
            <a:ext cx="14593037" cy="1933576"/>
          </a:xfrm>
          <a:prstGeom prst="rect">
            <a:avLst/>
          </a:prstGeom>
        </p:spPr>
        <p:txBody>
          <a:bodyPr lIns="0" tIns="0" rIns="0" bIns="0" rtlCol="0" anchor="t">
            <a:spAutoFit/>
          </a:bodyPr>
          <a:lstStyle/>
          <a:p>
            <a:pPr algn="ctr">
              <a:lnSpc>
                <a:spcPts val="14850"/>
              </a:lnSpc>
            </a:pPr>
            <a:r>
              <a:rPr lang="en-US" sz="13500">
                <a:solidFill>
                  <a:srgbClr val="FCFEF1"/>
                </a:solidFill>
                <a:ea typeface="Nanum Myeongjo Ultra-Bold"/>
              </a:rPr>
              <a:t>스타벅스 입지 분석</a:t>
            </a:r>
          </a:p>
        </p:txBody>
      </p:sp>
      <p:grpSp>
        <p:nvGrpSpPr>
          <p:cNvPr id="11" name="Group 11"/>
          <p:cNvGrpSpPr/>
          <p:nvPr/>
        </p:nvGrpSpPr>
        <p:grpSpPr>
          <a:xfrm>
            <a:off x="5924319" y="8925242"/>
            <a:ext cx="6439361" cy="333058"/>
            <a:chOff x="0" y="0"/>
            <a:chExt cx="8585815" cy="444077"/>
          </a:xfrm>
        </p:grpSpPr>
        <p:sp>
          <p:nvSpPr>
            <p:cNvPr id="12" name="TextBox 12"/>
            <p:cNvSpPr txBox="1"/>
            <p:nvPr/>
          </p:nvSpPr>
          <p:spPr>
            <a:xfrm>
              <a:off x="0" y="-9525"/>
              <a:ext cx="3811375" cy="415925"/>
            </a:xfrm>
            <a:prstGeom prst="rect">
              <a:avLst/>
            </a:prstGeom>
          </p:spPr>
          <p:txBody>
            <a:bodyPr lIns="0" tIns="0" rIns="0" bIns="0" rtlCol="0" anchor="t">
              <a:spAutoFit/>
            </a:bodyPr>
            <a:lstStyle/>
            <a:p>
              <a:pPr marL="0" lvl="0" indent="0" algn="ctr">
                <a:lnSpc>
                  <a:spcPts val="2400"/>
                </a:lnSpc>
              </a:pPr>
              <a:r>
                <a:rPr lang="en-US" sz="2000" spc="-60">
                  <a:solidFill>
                    <a:srgbClr val="FCFEF1"/>
                  </a:solidFill>
                  <a:ea typeface="윤명조"/>
                </a:rPr>
                <a:t>박상현</a:t>
              </a:r>
            </a:p>
          </p:txBody>
        </p:sp>
        <p:sp>
          <p:nvSpPr>
            <p:cNvPr id="13" name="TextBox 13"/>
            <p:cNvSpPr txBox="1"/>
            <p:nvPr/>
          </p:nvSpPr>
          <p:spPr>
            <a:xfrm>
              <a:off x="2387220" y="9314"/>
              <a:ext cx="3811375" cy="415925"/>
            </a:xfrm>
            <a:prstGeom prst="rect">
              <a:avLst/>
            </a:prstGeom>
          </p:spPr>
          <p:txBody>
            <a:bodyPr lIns="0" tIns="0" rIns="0" bIns="0" rtlCol="0" anchor="t">
              <a:spAutoFit/>
            </a:bodyPr>
            <a:lstStyle/>
            <a:p>
              <a:pPr marL="0" lvl="0" indent="0" algn="ctr">
                <a:lnSpc>
                  <a:spcPts val="2400"/>
                </a:lnSpc>
              </a:pPr>
              <a:r>
                <a:rPr lang="en-US" sz="2000" u="none" spc="-60">
                  <a:solidFill>
                    <a:srgbClr val="FCFEF1"/>
                  </a:solidFill>
                  <a:ea typeface="윤명조"/>
                </a:rPr>
                <a:t>김세영</a:t>
              </a:r>
            </a:p>
          </p:txBody>
        </p:sp>
        <p:sp>
          <p:nvSpPr>
            <p:cNvPr id="14" name="TextBox 14"/>
            <p:cNvSpPr txBox="1"/>
            <p:nvPr/>
          </p:nvSpPr>
          <p:spPr>
            <a:xfrm>
              <a:off x="4774441" y="28152"/>
              <a:ext cx="3811375" cy="415925"/>
            </a:xfrm>
            <a:prstGeom prst="rect">
              <a:avLst/>
            </a:prstGeom>
          </p:spPr>
          <p:txBody>
            <a:bodyPr lIns="0" tIns="0" rIns="0" bIns="0" rtlCol="0" anchor="t">
              <a:spAutoFit/>
            </a:bodyPr>
            <a:lstStyle/>
            <a:p>
              <a:pPr marL="0" lvl="0" indent="0" algn="ctr">
                <a:lnSpc>
                  <a:spcPts val="2400"/>
                </a:lnSpc>
              </a:pPr>
              <a:r>
                <a:rPr lang="en-US" sz="2000" spc="-60">
                  <a:solidFill>
                    <a:srgbClr val="FCFEF1"/>
                  </a:solidFill>
                  <a:ea typeface="윤명조"/>
                </a:rPr>
                <a:t>최세리</a:t>
              </a:r>
            </a:p>
          </p:txBody>
        </p:sp>
      </p:grpSp>
      <p:sp>
        <p:nvSpPr>
          <p:cNvPr id="15" name="TextBox 15"/>
          <p:cNvSpPr txBox="1"/>
          <p:nvPr/>
        </p:nvSpPr>
        <p:spPr>
          <a:xfrm>
            <a:off x="6598332" y="7973493"/>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9367837"/>
            <a:ext cx="18288000" cy="919163"/>
            <a:chOff x="0" y="0"/>
            <a:chExt cx="4816593" cy="242084"/>
          </a:xfrm>
        </p:grpSpPr>
        <p:sp>
          <p:nvSpPr>
            <p:cNvPr id="3" name="Freeform 3"/>
            <p:cNvSpPr/>
            <p:nvPr/>
          </p:nvSpPr>
          <p:spPr>
            <a:xfrm>
              <a:off x="0" y="0"/>
              <a:ext cx="4816592" cy="242084"/>
            </a:xfrm>
            <a:custGeom>
              <a:avLst/>
              <a:gdLst/>
              <a:ahLst/>
              <a:cxnLst/>
              <a:rect l="l" t="t" r="r" b="b"/>
              <a:pathLst>
                <a:path w="4816592" h="242084">
                  <a:moveTo>
                    <a:pt x="0" y="0"/>
                  </a:moveTo>
                  <a:lnTo>
                    <a:pt x="4816592" y="0"/>
                  </a:lnTo>
                  <a:lnTo>
                    <a:pt x="4816592" y="242084"/>
                  </a:lnTo>
                  <a:lnTo>
                    <a:pt x="0" y="242084"/>
                  </a:lnTo>
                  <a:close/>
                </a:path>
              </a:pathLst>
            </a:custGeom>
            <a:solidFill>
              <a:srgbClr val="013927"/>
            </a:solidFill>
          </p:spPr>
        </p:sp>
        <p:sp>
          <p:nvSpPr>
            <p:cNvPr id="4" name="TextBox 4"/>
            <p:cNvSpPr txBox="1"/>
            <p:nvPr/>
          </p:nvSpPr>
          <p:spPr>
            <a:xfrm>
              <a:off x="0" y="28575"/>
              <a:ext cx="4816593" cy="213509"/>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TextBox 6"/>
          <p:cNvSpPr txBox="1"/>
          <p:nvPr/>
        </p:nvSpPr>
        <p:spPr>
          <a:xfrm>
            <a:off x="0" y="196933"/>
            <a:ext cx="15600197"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ea typeface="Nanum Myeongjo Ultra-Bold"/>
              </a:rPr>
              <a:t>기초분석 전 데이터 수집 및 전처리 과정</a:t>
            </a:r>
          </a:p>
        </p:txBody>
      </p:sp>
      <p:sp>
        <p:nvSpPr>
          <p:cNvPr id="7" name="AutoShape 7"/>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8" name="TextBox 8"/>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EDA_기초 분석</a:t>
            </a:r>
          </a:p>
        </p:txBody>
      </p:sp>
      <p:sp>
        <p:nvSpPr>
          <p:cNvPr id="9" name="Freeform 9"/>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grpSp>
        <p:nvGrpSpPr>
          <p:cNvPr id="10" name="Group 10"/>
          <p:cNvGrpSpPr/>
          <p:nvPr/>
        </p:nvGrpSpPr>
        <p:grpSpPr>
          <a:xfrm>
            <a:off x="17260140" y="187064"/>
            <a:ext cx="855751" cy="645213"/>
            <a:chOff x="0" y="0"/>
            <a:chExt cx="1141002" cy="860284"/>
          </a:xfrm>
        </p:grpSpPr>
        <p:grpSp>
          <p:nvGrpSpPr>
            <p:cNvPr id="11" name="Group 11"/>
            <p:cNvGrpSpPr/>
            <p:nvPr/>
          </p:nvGrpSpPr>
          <p:grpSpPr>
            <a:xfrm>
              <a:off x="0" y="0"/>
              <a:ext cx="1141002" cy="860284"/>
              <a:chOff x="0" y="0"/>
              <a:chExt cx="225383" cy="169933"/>
            </a:xfrm>
          </p:grpSpPr>
          <p:sp>
            <p:nvSpPr>
              <p:cNvPr id="12" name="Freeform 12"/>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3" name="TextBox 13"/>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4" name="TextBox 14"/>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8</a:t>
              </a:r>
            </a:p>
          </p:txBody>
        </p:sp>
      </p:grpSp>
      <p:sp>
        <p:nvSpPr>
          <p:cNvPr id="15" name="Freeform 15"/>
          <p:cNvSpPr/>
          <p:nvPr/>
        </p:nvSpPr>
        <p:spPr>
          <a:xfrm>
            <a:off x="1449001" y="2731977"/>
            <a:ext cx="4836590" cy="5961089"/>
          </a:xfrm>
          <a:custGeom>
            <a:avLst/>
            <a:gdLst/>
            <a:ahLst/>
            <a:cxnLst/>
            <a:rect l="l" t="t" r="r" b="b"/>
            <a:pathLst>
              <a:path w="4836590" h="5961089">
                <a:moveTo>
                  <a:pt x="0" y="0"/>
                </a:moveTo>
                <a:lnTo>
                  <a:pt x="4836590" y="0"/>
                </a:lnTo>
                <a:lnTo>
                  <a:pt x="4836590" y="5961089"/>
                </a:lnTo>
                <a:lnTo>
                  <a:pt x="0" y="5961089"/>
                </a:lnTo>
                <a:lnTo>
                  <a:pt x="0" y="0"/>
                </a:lnTo>
                <a:close/>
              </a:path>
            </a:pathLst>
          </a:custGeom>
          <a:blipFill>
            <a:blip r:embed="rId4"/>
            <a:stretch>
              <a:fillRect r="-116810"/>
            </a:stretch>
          </a:blipFill>
        </p:spPr>
      </p:sp>
      <p:sp>
        <p:nvSpPr>
          <p:cNvPr id="16" name="Freeform 16"/>
          <p:cNvSpPr/>
          <p:nvPr/>
        </p:nvSpPr>
        <p:spPr>
          <a:xfrm>
            <a:off x="7173331" y="1712454"/>
            <a:ext cx="9310394" cy="5961089"/>
          </a:xfrm>
          <a:custGeom>
            <a:avLst/>
            <a:gdLst/>
            <a:ahLst/>
            <a:cxnLst/>
            <a:rect l="l" t="t" r="r" b="b"/>
            <a:pathLst>
              <a:path w="9310394" h="5961089">
                <a:moveTo>
                  <a:pt x="0" y="0"/>
                </a:moveTo>
                <a:lnTo>
                  <a:pt x="9310395" y="0"/>
                </a:lnTo>
                <a:lnTo>
                  <a:pt x="9310395" y="5961089"/>
                </a:lnTo>
                <a:lnTo>
                  <a:pt x="0" y="5961089"/>
                </a:lnTo>
                <a:lnTo>
                  <a:pt x="0" y="0"/>
                </a:lnTo>
                <a:close/>
              </a:path>
            </a:pathLst>
          </a:custGeom>
          <a:blipFill>
            <a:blip r:embed="rId5"/>
            <a:stretch>
              <a:fillRect t="-1905" r="-6519" b="-1905"/>
            </a:stretch>
          </a:blipFill>
        </p:spPr>
      </p:sp>
      <p:sp>
        <p:nvSpPr>
          <p:cNvPr id="17" name="TextBox 17"/>
          <p:cNvSpPr txBox="1"/>
          <p:nvPr/>
        </p:nvSpPr>
        <p:spPr>
          <a:xfrm>
            <a:off x="9144000" y="8064068"/>
            <a:ext cx="4785642" cy="405732"/>
          </a:xfrm>
          <a:prstGeom prst="rect">
            <a:avLst/>
          </a:prstGeom>
        </p:spPr>
        <p:txBody>
          <a:bodyPr lIns="0" tIns="0" rIns="0" bIns="0" rtlCol="0" anchor="t">
            <a:spAutoFit/>
          </a:bodyPr>
          <a:lstStyle/>
          <a:p>
            <a:pPr algn="ctr">
              <a:lnSpc>
                <a:spcPts val="3180"/>
              </a:lnSpc>
              <a:spcBef>
                <a:spcPct val="0"/>
              </a:spcBef>
            </a:pPr>
            <a:r>
              <a:rPr lang="en-US" sz="3000" spc="-135">
                <a:solidFill>
                  <a:srgbClr val="013927"/>
                </a:solidFill>
                <a:ea typeface="윤명조"/>
              </a:rPr>
              <a:t>스타벅스 데이터프레임 생성</a:t>
            </a:r>
          </a:p>
        </p:txBody>
      </p:sp>
      <p:sp>
        <p:nvSpPr>
          <p:cNvPr id="18" name="TextBox 18"/>
          <p:cNvSpPr txBox="1"/>
          <p:nvPr/>
        </p:nvSpPr>
        <p:spPr>
          <a:xfrm>
            <a:off x="1474475" y="2038991"/>
            <a:ext cx="4785642" cy="405732"/>
          </a:xfrm>
          <a:prstGeom prst="rect">
            <a:avLst/>
          </a:prstGeom>
        </p:spPr>
        <p:txBody>
          <a:bodyPr lIns="0" tIns="0" rIns="0" bIns="0" rtlCol="0" anchor="t">
            <a:spAutoFit/>
          </a:bodyPr>
          <a:lstStyle/>
          <a:p>
            <a:pPr algn="ctr">
              <a:lnSpc>
                <a:spcPts val="3180"/>
              </a:lnSpc>
              <a:spcBef>
                <a:spcPct val="0"/>
              </a:spcBef>
            </a:pPr>
            <a:r>
              <a:rPr lang="en-US" sz="3000" spc="-135">
                <a:solidFill>
                  <a:srgbClr val="013927"/>
                </a:solidFill>
                <a:ea typeface="윤명조"/>
              </a:rPr>
              <a:t>데이터 조직화</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2170190" y="1028700"/>
            <a:ext cx="13947621" cy="8229600"/>
          </a:xfrm>
          <a:custGeom>
            <a:avLst/>
            <a:gdLst/>
            <a:ahLst/>
            <a:cxnLst/>
            <a:rect l="l" t="t" r="r" b="b"/>
            <a:pathLst>
              <a:path w="13947621" h="8229600">
                <a:moveTo>
                  <a:pt x="0" y="0"/>
                </a:moveTo>
                <a:lnTo>
                  <a:pt x="13947620" y="0"/>
                </a:lnTo>
                <a:lnTo>
                  <a:pt x="13947620" y="8229600"/>
                </a:lnTo>
                <a:lnTo>
                  <a:pt x="0" y="8229600"/>
                </a:lnTo>
                <a:lnTo>
                  <a:pt x="0" y="0"/>
                </a:lnTo>
                <a:close/>
              </a:path>
            </a:pathLst>
          </a:custGeom>
          <a:blipFill>
            <a:blip r:embed="rId3"/>
            <a:stretch>
              <a:fillRect b="-19753"/>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grpSp>
        <p:nvGrpSpPr>
          <p:cNvPr id="4" name="Group 4"/>
          <p:cNvGrpSpPr/>
          <p:nvPr/>
        </p:nvGrpSpPr>
        <p:grpSpPr>
          <a:xfrm>
            <a:off x="560657" y="2049947"/>
            <a:ext cx="17166685" cy="6187106"/>
            <a:chOff x="0" y="0"/>
            <a:chExt cx="22888914" cy="8249474"/>
          </a:xfrm>
        </p:grpSpPr>
        <p:sp>
          <p:nvSpPr>
            <p:cNvPr id="5" name="Freeform 5"/>
            <p:cNvSpPr/>
            <p:nvPr/>
          </p:nvSpPr>
          <p:spPr>
            <a:xfrm>
              <a:off x="0" y="0"/>
              <a:ext cx="22888914" cy="2615744"/>
            </a:xfrm>
            <a:custGeom>
              <a:avLst/>
              <a:gdLst/>
              <a:ahLst/>
              <a:cxnLst/>
              <a:rect l="l" t="t" r="r" b="b"/>
              <a:pathLst>
                <a:path w="22888914" h="2615744">
                  <a:moveTo>
                    <a:pt x="0" y="0"/>
                  </a:moveTo>
                  <a:lnTo>
                    <a:pt x="22888914" y="0"/>
                  </a:lnTo>
                  <a:lnTo>
                    <a:pt x="22888914" y="2615744"/>
                  </a:lnTo>
                  <a:lnTo>
                    <a:pt x="0" y="2615744"/>
                  </a:lnTo>
                  <a:lnTo>
                    <a:pt x="0" y="0"/>
                  </a:lnTo>
                  <a:close/>
                </a:path>
              </a:pathLst>
            </a:custGeom>
            <a:blipFill>
              <a:blip r:embed="rId3"/>
              <a:stretch>
                <a:fillRect t="-518294"/>
              </a:stretch>
            </a:blipFill>
          </p:spPr>
        </p:sp>
        <p:sp>
          <p:nvSpPr>
            <p:cNvPr id="6" name="Freeform 6"/>
            <p:cNvSpPr/>
            <p:nvPr/>
          </p:nvSpPr>
          <p:spPr>
            <a:xfrm>
              <a:off x="0" y="1251748"/>
              <a:ext cx="22888914" cy="6997726"/>
            </a:xfrm>
            <a:custGeom>
              <a:avLst/>
              <a:gdLst/>
              <a:ahLst/>
              <a:cxnLst/>
              <a:rect l="l" t="t" r="r" b="b"/>
              <a:pathLst>
                <a:path w="22888914" h="6997726">
                  <a:moveTo>
                    <a:pt x="0" y="0"/>
                  </a:moveTo>
                  <a:lnTo>
                    <a:pt x="22888914" y="0"/>
                  </a:lnTo>
                  <a:lnTo>
                    <a:pt x="22888914" y="6997726"/>
                  </a:lnTo>
                  <a:lnTo>
                    <a:pt x="0" y="6997726"/>
                  </a:lnTo>
                  <a:lnTo>
                    <a:pt x="0" y="0"/>
                  </a:lnTo>
                  <a:close/>
                </a:path>
              </a:pathLst>
            </a:custGeom>
            <a:blipFill>
              <a:blip r:embed="rId4"/>
              <a:stretch>
                <a:fillRect t="-4999" b="-126118"/>
              </a:stretch>
            </a:blipFill>
          </p:spPr>
        </p:sp>
      </p:grpSp>
      <p:sp>
        <p:nvSpPr>
          <p:cNvPr id="7" name="TextBox 7"/>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8" name="TextBox 8"/>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587585" y="1028700"/>
            <a:ext cx="17112831" cy="8229600"/>
            <a:chOff x="0" y="0"/>
            <a:chExt cx="22817108" cy="10972800"/>
          </a:xfrm>
        </p:grpSpPr>
        <p:sp>
          <p:nvSpPr>
            <p:cNvPr id="7" name="Freeform 7"/>
            <p:cNvSpPr/>
            <p:nvPr/>
          </p:nvSpPr>
          <p:spPr>
            <a:xfrm>
              <a:off x="0" y="0"/>
              <a:ext cx="22817108" cy="1894930"/>
            </a:xfrm>
            <a:custGeom>
              <a:avLst/>
              <a:gdLst/>
              <a:ahLst/>
              <a:cxnLst/>
              <a:rect l="l" t="t" r="r" b="b"/>
              <a:pathLst>
                <a:path w="22817108" h="1894930">
                  <a:moveTo>
                    <a:pt x="0" y="0"/>
                  </a:moveTo>
                  <a:lnTo>
                    <a:pt x="22817108" y="0"/>
                  </a:lnTo>
                  <a:lnTo>
                    <a:pt x="22817108" y="1894930"/>
                  </a:lnTo>
                  <a:lnTo>
                    <a:pt x="0" y="1894930"/>
                  </a:lnTo>
                  <a:lnTo>
                    <a:pt x="0" y="0"/>
                  </a:lnTo>
                  <a:close/>
                </a:path>
              </a:pathLst>
            </a:custGeom>
            <a:blipFill>
              <a:blip r:embed="rId3"/>
              <a:stretch>
                <a:fillRect t="-392363" b="-358446"/>
              </a:stretch>
            </a:blipFill>
          </p:spPr>
        </p:sp>
        <p:sp>
          <p:nvSpPr>
            <p:cNvPr id="8" name="Freeform 8"/>
            <p:cNvSpPr/>
            <p:nvPr/>
          </p:nvSpPr>
          <p:spPr>
            <a:xfrm>
              <a:off x="0" y="932858"/>
              <a:ext cx="22817108" cy="10039942"/>
            </a:xfrm>
            <a:custGeom>
              <a:avLst/>
              <a:gdLst/>
              <a:ahLst/>
              <a:cxnLst/>
              <a:rect l="l" t="t" r="r" b="b"/>
              <a:pathLst>
                <a:path w="22817108" h="10039942">
                  <a:moveTo>
                    <a:pt x="0" y="0"/>
                  </a:moveTo>
                  <a:lnTo>
                    <a:pt x="22817108" y="0"/>
                  </a:lnTo>
                  <a:lnTo>
                    <a:pt x="22817108" y="10039942"/>
                  </a:lnTo>
                  <a:lnTo>
                    <a:pt x="0" y="10039942"/>
                  </a:lnTo>
                  <a:lnTo>
                    <a:pt x="0" y="0"/>
                  </a:lnTo>
                  <a:close/>
                </a:path>
              </a:pathLst>
            </a:custGeom>
            <a:blipFill>
              <a:blip r:embed="rId4"/>
              <a:stretch>
                <a:fillRect b="-60581"/>
              </a:stretch>
            </a:blipFill>
          </p:spPr>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3266289" y="1028700"/>
            <a:ext cx="11755422" cy="8256239"/>
            <a:chOff x="0" y="0"/>
            <a:chExt cx="15673896" cy="11008319"/>
          </a:xfrm>
        </p:grpSpPr>
        <p:sp>
          <p:nvSpPr>
            <p:cNvPr id="7" name="Freeform 7"/>
            <p:cNvSpPr/>
            <p:nvPr/>
          </p:nvSpPr>
          <p:spPr>
            <a:xfrm>
              <a:off x="0" y="570845"/>
              <a:ext cx="15673896" cy="10437473"/>
            </a:xfrm>
            <a:custGeom>
              <a:avLst/>
              <a:gdLst/>
              <a:ahLst/>
              <a:cxnLst/>
              <a:rect l="l" t="t" r="r" b="b"/>
              <a:pathLst>
                <a:path w="15673896" h="10437473">
                  <a:moveTo>
                    <a:pt x="0" y="0"/>
                  </a:moveTo>
                  <a:lnTo>
                    <a:pt x="15673896" y="0"/>
                  </a:lnTo>
                  <a:lnTo>
                    <a:pt x="15673896" y="10437474"/>
                  </a:lnTo>
                  <a:lnTo>
                    <a:pt x="0" y="10437474"/>
                  </a:lnTo>
                  <a:lnTo>
                    <a:pt x="0" y="0"/>
                  </a:lnTo>
                  <a:close/>
                </a:path>
              </a:pathLst>
            </a:custGeom>
            <a:blipFill>
              <a:blip r:embed="rId3"/>
              <a:stretch>
                <a:fillRect b="-6107"/>
              </a:stretch>
            </a:blipFill>
          </p:spPr>
        </p:sp>
        <p:sp>
          <p:nvSpPr>
            <p:cNvPr id="8" name="Freeform 8"/>
            <p:cNvSpPr/>
            <p:nvPr/>
          </p:nvSpPr>
          <p:spPr>
            <a:xfrm>
              <a:off x="0" y="0"/>
              <a:ext cx="15673896" cy="1301696"/>
            </a:xfrm>
            <a:custGeom>
              <a:avLst/>
              <a:gdLst/>
              <a:ahLst/>
              <a:cxnLst/>
              <a:rect l="l" t="t" r="r" b="b"/>
              <a:pathLst>
                <a:path w="15673896" h="1301696">
                  <a:moveTo>
                    <a:pt x="0" y="0"/>
                  </a:moveTo>
                  <a:lnTo>
                    <a:pt x="15673896" y="0"/>
                  </a:lnTo>
                  <a:lnTo>
                    <a:pt x="15673896" y="1301696"/>
                  </a:lnTo>
                  <a:lnTo>
                    <a:pt x="0" y="1301696"/>
                  </a:lnTo>
                  <a:lnTo>
                    <a:pt x="0" y="0"/>
                  </a:lnTo>
                  <a:close/>
                </a:path>
              </a:pathLst>
            </a:custGeom>
            <a:blipFill>
              <a:blip r:embed="rId4"/>
              <a:stretch>
                <a:fillRect t="-392363" b="-358446"/>
              </a:stretch>
            </a:blipFill>
          </p:spPr>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grpSp>
        <p:nvGrpSpPr>
          <p:cNvPr id="4" name="Group 4"/>
          <p:cNvGrpSpPr/>
          <p:nvPr/>
        </p:nvGrpSpPr>
        <p:grpSpPr>
          <a:xfrm>
            <a:off x="767616" y="1338141"/>
            <a:ext cx="16752769" cy="7610718"/>
            <a:chOff x="0" y="0"/>
            <a:chExt cx="22337025" cy="10147624"/>
          </a:xfrm>
        </p:grpSpPr>
        <p:sp>
          <p:nvSpPr>
            <p:cNvPr id="5" name="Freeform 5"/>
            <p:cNvSpPr/>
            <p:nvPr/>
          </p:nvSpPr>
          <p:spPr>
            <a:xfrm>
              <a:off x="0" y="0"/>
              <a:ext cx="22337025" cy="1800667"/>
            </a:xfrm>
            <a:custGeom>
              <a:avLst/>
              <a:gdLst/>
              <a:ahLst/>
              <a:cxnLst/>
              <a:rect l="l" t="t" r="r" b="b"/>
              <a:pathLst>
                <a:path w="22337025" h="1800667">
                  <a:moveTo>
                    <a:pt x="0" y="0"/>
                  </a:moveTo>
                  <a:lnTo>
                    <a:pt x="22337025" y="0"/>
                  </a:lnTo>
                  <a:lnTo>
                    <a:pt x="22337025" y="1800667"/>
                  </a:lnTo>
                  <a:lnTo>
                    <a:pt x="0" y="1800667"/>
                  </a:lnTo>
                  <a:lnTo>
                    <a:pt x="0" y="0"/>
                  </a:lnTo>
                  <a:close/>
                </a:path>
              </a:pathLst>
            </a:custGeom>
            <a:blipFill>
              <a:blip r:embed="rId3"/>
              <a:stretch>
                <a:fillRect t="-43116" b="-733394"/>
              </a:stretch>
            </a:blipFill>
          </p:spPr>
        </p:sp>
        <p:sp>
          <p:nvSpPr>
            <p:cNvPr id="6" name="Freeform 6"/>
            <p:cNvSpPr/>
            <p:nvPr/>
          </p:nvSpPr>
          <p:spPr>
            <a:xfrm>
              <a:off x="0" y="1349525"/>
              <a:ext cx="22337025" cy="8798099"/>
            </a:xfrm>
            <a:custGeom>
              <a:avLst/>
              <a:gdLst/>
              <a:ahLst/>
              <a:cxnLst/>
              <a:rect l="l" t="t" r="r" b="b"/>
              <a:pathLst>
                <a:path w="22337025" h="8798099">
                  <a:moveTo>
                    <a:pt x="0" y="0"/>
                  </a:moveTo>
                  <a:lnTo>
                    <a:pt x="22337025" y="0"/>
                  </a:lnTo>
                  <a:lnTo>
                    <a:pt x="22337025" y="8798099"/>
                  </a:lnTo>
                  <a:lnTo>
                    <a:pt x="0" y="8798099"/>
                  </a:lnTo>
                  <a:lnTo>
                    <a:pt x="0" y="0"/>
                  </a:lnTo>
                  <a:close/>
                </a:path>
              </a:pathLst>
            </a:custGeom>
            <a:blipFill>
              <a:blip r:embed="rId4"/>
              <a:stretch>
                <a:fillRect t="-7130" b="-72261"/>
              </a:stretch>
            </a:blipFill>
          </p:spPr>
        </p:sp>
      </p:grpSp>
      <p:sp>
        <p:nvSpPr>
          <p:cNvPr id="7" name="TextBox 7"/>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8" name="TextBox 8"/>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4623776" y="1028700"/>
            <a:ext cx="9040447" cy="8229600"/>
            <a:chOff x="0" y="0"/>
            <a:chExt cx="12053929" cy="10972800"/>
          </a:xfrm>
        </p:grpSpPr>
        <p:sp>
          <p:nvSpPr>
            <p:cNvPr id="7" name="Freeform 7"/>
            <p:cNvSpPr/>
            <p:nvPr/>
          </p:nvSpPr>
          <p:spPr>
            <a:xfrm>
              <a:off x="0" y="8162434"/>
              <a:ext cx="12052645" cy="2810366"/>
            </a:xfrm>
            <a:custGeom>
              <a:avLst/>
              <a:gdLst/>
              <a:ahLst/>
              <a:cxnLst/>
              <a:rect l="l" t="t" r="r" b="b"/>
              <a:pathLst>
                <a:path w="12052645" h="2810366">
                  <a:moveTo>
                    <a:pt x="0" y="0"/>
                  </a:moveTo>
                  <a:lnTo>
                    <a:pt x="12052645" y="0"/>
                  </a:lnTo>
                  <a:lnTo>
                    <a:pt x="12052645" y="2810366"/>
                  </a:lnTo>
                  <a:lnTo>
                    <a:pt x="0" y="2810366"/>
                  </a:lnTo>
                  <a:lnTo>
                    <a:pt x="0" y="0"/>
                  </a:lnTo>
                  <a:close/>
                </a:path>
              </a:pathLst>
            </a:custGeom>
            <a:blipFill>
              <a:blip r:embed="rId3"/>
              <a:stretch>
                <a:fillRect r="-534" b="-204648"/>
              </a:stretch>
            </a:blipFill>
          </p:spPr>
        </p:sp>
        <p:sp>
          <p:nvSpPr>
            <p:cNvPr id="8" name="Freeform 8"/>
            <p:cNvSpPr/>
            <p:nvPr/>
          </p:nvSpPr>
          <p:spPr>
            <a:xfrm>
              <a:off x="0" y="0"/>
              <a:ext cx="12053929" cy="8559680"/>
            </a:xfrm>
            <a:custGeom>
              <a:avLst/>
              <a:gdLst/>
              <a:ahLst/>
              <a:cxnLst/>
              <a:rect l="l" t="t" r="r" b="b"/>
              <a:pathLst>
                <a:path w="12053929" h="8559680">
                  <a:moveTo>
                    <a:pt x="0" y="0"/>
                  </a:moveTo>
                  <a:lnTo>
                    <a:pt x="12053929" y="0"/>
                  </a:lnTo>
                  <a:lnTo>
                    <a:pt x="12053929" y="8559680"/>
                  </a:lnTo>
                  <a:lnTo>
                    <a:pt x="0" y="8559680"/>
                  </a:lnTo>
                  <a:lnTo>
                    <a:pt x="0" y="0"/>
                  </a:lnTo>
                  <a:close/>
                </a:path>
              </a:pathLst>
            </a:custGeom>
            <a:blipFill>
              <a:blip r:embed="rId4"/>
              <a:stretch>
                <a:fillRect r="-499"/>
              </a:stretch>
            </a:blipFill>
          </p:spPr>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1847482" y="4843462"/>
            <a:ext cx="14593037" cy="600075"/>
          </a:xfrm>
          <a:prstGeom prst="rect">
            <a:avLst/>
          </a:prstGeom>
        </p:spPr>
        <p:txBody>
          <a:bodyPr lIns="0" tIns="0" rIns="0" bIns="0" rtlCol="0" anchor="t">
            <a:spAutoFit/>
          </a:bodyPr>
          <a:lstStyle/>
          <a:p>
            <a:pPr algn="ctr">
              <a:lnSpc>
                <a:spcPts val="4799"/>
              </a:lnSpc>
            </a:pPr>
            <a:r>
              <a:rPr lang="en-US" sz="3999" spc="-119" dirty="0">
                <a:solidFill>
                  <a:srgbClr val="FCFEF1"/>
                </a:solidFill>
                <a:latin typeface="윤명조"/>
              </a:rPr>
              <a:t>END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TextBox 6"/>
          <p:cNvSpPr txBox="1"/>
          <p:nvPr/>
        </p:nvSpPr>
        <p:spPr>
          <a:xfrm>
            <a:off x="713203" y="7995970"/>
            <a:ext cx="16974812" cy="438150"/>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눈에 띄게 매장 수가 많은 곳은 강남구로, 인접한 서초구와 송파구 역시 스타벅스 매장 수가 많다.</a:t>
            </a:r>
          </a:p>
          <a:p>
            <a:pPr marL="539749" lvl="1" indent="-269875">
              <a:lnSpc>
                <a:spcPts val="3749"/>
              </a:lnSpc>
              <a:buFont typeface="Arial"/>
              <a:buChar char="•"/>
            </a:pPr>
            <a:r>
              <a:rPr lang="en-US" sz="2499" spc="-74">
                <a:solidFill>
                  <a:srgbClr val="FCFEF1"/>
                </a:solidFill>
                <a:latin typeface="윤명조"/>
                <a:ea typeface="윤명조"/>
              </a:rPr>
              <a:t>그 다음으로는 중구, 마포구, 종로구 지역에 스타벅스 매장이 많이 밀집한 것으로 보인다.</a:t>
            </a:r>
          </a:p>
        </p:txBody>
      </p:sp>
      <p:sp>
        <p:nvSpPr>
          <p:cNvPr id="7" name="TextBox 7"/>
          <p:cNvSpPr txBox="1"/>
          <p:nvPr/>
        </p:nvSpPr>
        <p:spPr>
          <a:xfrm>
            <a:off x="0" y="196933"/>
            <a:ext cx="12470361"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스타벅스 매장 현황_folium.Map</a:t>
            </a:r>
          </a:p>
        </p:txBody>
      </p:sp>
      <p:sp>
        <p:nvSpPr>
          <p:cNvPr id="8" name="AutoShape 8"/>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9" name="TextBox 9"/>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EDA_기초 분석</a:t>
            </a:r>
          </a:p>
        </p:txBody>
      </p:sp>
      <p:sp>
        <p:nvSpPr>
          <p:cNvPr id="10" name="Freeform 10"/>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11" name="Freeform 11"/>
          <p:cNvSpPr/>
          <p:nvPr/>
        </p:nvSpPr>
        <p:spPr>
          <a:xfrm>
            <a:off x="732644" y="1375032"/>
            <a:ext cx="11737717" cy="5923879"/>
          </a:xfrm>
          <a:custGeom>
            <a:avLst/>
            <a:gdLst/>
            <a:ahLst/>
            <a:cxnLst/>
            <a:rect l="l" t="t" r="r" b="b"/>
            <a:pathLst>
              <a:path w="11737717" h="5923879">
                <a:moveTo>
                  <a:pt x="0" y="0"/>
                </a:moveTo>
                <a:lnTo>
                  <a:pt x="11737717" y="0"/>
                </a:lnTo>
                <a:lnTo>
                  <a:pt x="11737717" y="5923879"/>
                </a:lnTo>
                <a:lnTo>
                  <a:pt x="0" y="5923879"/>
                </a:lnTo>
                <a:lnTo>
                  <a:pt x="0" y="0"/>
                </a:lnTo>
                <a:close/>
              </a:path>
            </a:pathLst>
          </a:custGeom>
          <a:blipFill>
            <a:blip r:embed="rId4"/>
            <a:stretch>
              <a:fillRect/>
            </a:stretch>
          </a:blipFill>
        </p:spPr>
      </p:sp>
      <p:grpSp>
        <p:nvGrpSpPr>
          <p:cNvPr id="12" name="Group 12"/>
          <p:cNvGrpSpPr/>
          <p:nvPr/>
        </p:nvGrpSpPr>
        <p:grpSpPr>
          <a:xfrm>
            <a:off x="17260140" y="187064"/>
            <a:ext cx="855751" cy="645213"/>
            <a:chOff x="0" y="0"/>
            <a:chExt cx="1141002" cy="860284"/>
          </a:xfrm>
        </p:grpSpPr>
        <p:grpSp>
          <p:nvGrpSpPr>
            <p:cNvPr id="13" name="Group 13"/>
            <p:cNvGrpSpPr/>
            <p:nvPr/>
          </p:nvGrpSpPr>
          <p:grpSpPr>
            <a:xfrm>
              <a:off x="0" y="0"/>
              <a:ext cx="1141002" cy="860284"/>
              <a:chOff x="0" y="0"/>
              <a:chExt cx="225383" cy="169933"/>
            </a:xfrm>
          </p:grpSpPr>
          <p:sp>
            <p:nvSpPr>
              <p:cNvPr id="14" name="Freeform 14"/>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5" name="TextBox 15"/>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6" name="TextBox 16"/>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9</a:t>
              </a:r>
            </a:p>
          </p:txBody>
        </p:sp>
      </p:grpSp>
      <p:sp>
        <p:nvSpPr>
          <p:cNvPr id="17" name="Freeform 17"/>
          <p:cNvSpPr/>
          <p:nvPr/>
        </p:nvSpPr>
        <p:spPr>
          <a:xfrm>
            <a:off x="12810699" y="2010557"/>
            <a:ext cx="4877317" cy="5942175"/>
          </a:xfrm>
          <a:custGeom>
            <a:avLst/>
            <a:gdLst/>
            <a:ahLst/>
            <a:cxnLst/>
            <a:rect l="l" t="t" r="r" b="b"/>
            <a:pathLst>
              <a:path w="4877317" h="5942175">
                <a:moveTo>
                  <a:pt x="0" y="0"/>
                </a:moveTo>
                <a:lnTo>
                  <a:pt x="4877316" y="0"/>
                </a:lnTo>
                <a:lnTo>
                  <a:pt x="4877316" y="5942176"/>
                </a:lnTo>
                <a:lnTo>
                  <a:pt x="0" y="5942176"/>
                </a:lnTo>
                <a:lnTo>
                  <a:pt x="0" y="0"/>
                </a:lnTo>
                <a:close/>
              </a:path>
            </a:pathLst>
          </a:custGeom>
          <a:blipFill>
            <a:blip r:embed="rId5"/>
            <a:stretch>
              <a:fillRect/>
            </a:stretch>
          </a:blipFill>
          <a:ln w="66675" cap="sq">
            <a:solidFill>
              <a:srgbClr val="7A1111"/>
            </a:solidFill>
            <a:prstDash val="solid"/>
            <a:miter/>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TextBox 6"/>
          <p:cNvSpPr txBox="1"/>
          <p:nvPr/>
        </p:nvSpPr>
        <p:spPr>
          <a:xfrm>
            <a:off x="713203" y="7995970"/>
            <a:ext cx="12406842"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강남구, 중구, 서초구 순으로 스타벅스 매장이 많다</a:t>
            </a:r>
          </a:p>
          <a:p>
            <a:pPr marL="539749" lvl="1" indent="-269875">
              <a:lnSpc>
                <a:spcPts val="3749"/>
              </a:lnSpc>
              <a:buFont typeface="Arial"/>
              <a:buChar char="•"/>
            </a:pPr>
            <a:r>
              <a:rPr lang="en-US" sz="2499" spc="-74">
                <a:solidFill>
                  <a:srgbClr val="FCFEF1"/>
                </a:solidFill>
                <a:latin typeface="윤명조"/>
                <a:ea typeface="윤명조"/>
              </a:rPr>
              <a:t>리저브 매장의 경우 강남구, 영등포구, 중구 순으로 많다</a:t>
            </a:r>
          </a:p>
        </p:txBody>
      </p:sp>
      <p:sp>
        <p:nvSpPr>
          <p:cNvPr id="7" name="TextBox 7"/>
          <p:cNvSpPr txBox="1"/>
          <p:nvPr/>
        </p:nvSpPr>
        <p:spPr>
          <a:xfrm>
            <a:off x="0" y="196933"/>
            <a:ext cx="15600197"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스타벅스 매장 현황_barplot</a:t>
            </a:r>
          </a:p>
        </p:txBody>
      </p:sp>
      <p:sp>
        <p:nvSpPr>
          <p:cNvPr id="8" name="AutoShape 8"/>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9" name="Freeform 9"/>
          <p:cNvSpPr/>
          <p:nvPr/>
        </p:nvSpPr>
        <p:spPr>
          <a:xfrm>
            <a:off x="3873768" y="1586809"/>
            <a:ext cx="10540464" cy="5500326"/>
          </a:xfrm>
          <a:custGeom>
            <a:avLst/>
            <a:gdLst/>
            <a:ahLst/>
            <a:cxnLst/>
            <a:rect l="l" t="t" r="r" b="b"/>
            <a:pathLst>
              <a:path w="10540464" h="5500326">
                <a:moveTo>
                  <a:pt x="0" y="0"/>
                </a:moveTo>
                <a:lnTo>
                  <a:pt x="10540464" y="0"/>
                </a:lnTo>
                <a:lnTo>
                  <a:pt x="10540464" y="5500326"/>
                </a:lnTo>
                <a:lnTo>
                  <a:pt x="0" y="5500326"/>
                </a:lnTo>
                <a:lnTo>
                  <a:pt x="0" y="0"/>
                </a:lnTo>
                <a:close/>
              </a:path>
            </a:pathLst>
          </a:custGeom>
          <a:blipFill>
            <a:blip r:embed="rId3"/>
            <a:stretch>
              <a:fillRect t="-516" b="-574"/>
            </a:stretch>
          </a:blipFill>
        </p:spPr>
      </p:sp>
      <p:sp>
        <p:nvSpPr>
          <p:cNvPr id="10" name="TextBox 10"/>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EDA_기초 분석</a:t>
            </a:r>
          </a:p>
        </p:txBody>
      </p:sp>
      <p:sp>
        <p:nvSpPr>
          <p:cNvPr id="11" name="Freeform 11"/>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4">
              <a:alphaModFix amt="19999"/>
            </a:blip>
            <a:stretch>
              <a:fillRect l="-22994" t="-247513" r="-24312" b="-245596"/>
            </a:stretch>
          </a:blipFill>
        </p:spPr>
      </p:sp>
      <p:grpSp>
        <p:nvGrpSpPr>
          <p:cNvPr id="12" name="Group 12"/>
          <p:cNvGrpSpPr/>
          <p:nvPr/>
        </p:nvGrpSpPr>
        <p:grpSpPr>
          <a:xfrm>
            <a:off x="17260140" y="187064"/>
            <a:ext cx="855751" cy="645213"/>
            <a:chOff x="0" y="0"/>
            <a:chExt cx="1141002" cy="860284"/>
          </a:xfrm>
        </p:grpSpPr>
        <p:grpSp>
          <p:nvGrpSpPr>
            <p:cNvPr id="13" name="Group 13"/>
            <p:cNvGrpSpPr/>
            <p:nvPr/>
          </p:nvGrpSpPr>
          <p:grpSpPr>
            <a:xfrm>
              <a:off x="0" y="0"/>
              <a:ext cx="1141002" cy="860284"/>
              <a:chOff x="0" y="0"/>
              <a:chExt cx="225383" cy="169933"/>
            </a:xfrm>
          </p:grpSpPr>
          <p:sp>
            <p:nvSpPr>
              <p:cNvPr id="14" name="Freeform 14"/>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5" name="TextBox 15"/>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6" name="TextBox 16"/>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10</a:t>
              </a:r>
            </a:p>
          </p:txBody>
        </p:sp>
      </p:grpSp>
      <p:sp>
        <p:nvSpPr>
          <p:cNvPr id="17" name="Freeform 17"/>
          <p:cNvSpPr/>
          <p:nvPr/>
        </p:nvSpPr>
        <p:spPr>
          <a:xfrm>
            <a:off x="9661517" y="7224621"/>
            <a:ext cx="8026498" cy="1768906"/>
          </a:xfrm>
          <a:custGeom>
            <a:avLst/>
            <a:gdLst/>
            <a:ahLst/>
            <a:cxnLst/>
            <a:rect l="l" t="t" r="r" b="b"/>
            <a:pathLst>
              <a:path w="8026498" h="1768906">
                <a:moveTo>
                  <a:pt x="0" y="0"/>
                </a:moveTo>
                <a:lnTo>
                  <a:pt x="8026498" y="0"/>
                </a:lnTo>
                <a:lnTo>
                  <a:pt x="8026498" y="1768906"/>
                </a:lnTo>
                <a:lnTo>
                  <a:pt x="0" y="1768906"/>
                </a:lnTo>
                <a:lnTo>
                  <a:pt x="0" y="0"/>
                </a:lnTo>
                <a:close/>
              </a:path>
            </a:pathLst>
          </a:custGeom>
          <a:blipFill>
            <a:blip r:embed="rId5"/>
            <a:stretch>
              <a:fillRect/>
            </a:stretch>
          </a:blipFill>
          <a:ln w="66675" cap="sq">
            <a:solidFill>
              <a:srgbClr val="7A1111"/>
            </a:solidFill>
            <a:prstDash val="solid"/>
            <a:miter/>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047004" cy="10287000"/>
            <a:chOff x="0" y="0"/>
            <a:chExt cx="2382750" cy="2709333"/>
          </a:xfrm>
        </p:grpSpPr>
        <p:sp>
          <p:nvSpPr>
            <p:cNvPr id="3" name="Freeform 3"/>
            <p:cNvSpPr/>
            <p:nvPr/>
          </p:nvSpPr>
          <p:spPr>
            <a:xfrm>
              <a:off x="0" y="0"/>
              <a:ext cx="2382750" cy="2709333"/>
            </a:xfrm>
            <a:custGeom>
              <a:avLst/>
              <a:gdLst/>
              <a:ahLst/>
              <a:cxnLst/>
              <a:rect l="l" t="t" r="r" b="b"/>
              <a:pathLst>
                <a:path w="2382750" h="2709333">
                  <a:moveTo>
                    <a:pt x="0" y="0"/>
                  </a:moveTo>
                  <a:lnTo>
                    <a:pt x="2382750" y="0"/>
                  </a:lnTo>
                  <a:lnTo>
                    <a:pt x="2382750" y="2709333"/>
                  </a:lnTo>
                  <a:lnTo>
                    <a:pt x="0" y="2709333"/>
                  </a:lnTo>
                  <a:close/>
                </a:path>
              </a:pathLst>
            </a:custGeom>
            <a:solidFill>
              <a:srgbClr val="013927"/>
            </a:solidFill>
          </p:spPr>
        </p:sp>
        <p:sp>
          <p:nvSpPr>
            <p:cNvPr id="4" name="TextBox 4"/>
            <p:cNvSpPr txBox="1"/>
            <p:nvPr/>
          </p:nvSpPr>
          <p:spPr>
            <a:xfrm>
              <a:off x="0" y="28575"/>
              <a:ext cx="2382750" cy="2680758"/>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9047004" y="1023937"/>
            <a:ext cx="9446003" cy="4763"/>
          </a:xfrm>
          <a:prstGeom prst="line">
            <a:avLst/>
          </a:prstGeom>
          <a:ln w="9525" cap="flat">
            <a:solidFill>
              <a:srgbClr val="013927"/>
            </a:solidFill>
            <a:prstDash val="solid"/>
            <a:headEnd type="none" w="sm" len="sm"/>
            <a:tailEnd type="none" w="sm" len="sm"/>
          </a:ln>
        </p:spPr>
      </p:sp>
      <p:sp>
        <p:nvSpPr>
          <p:cNvPr id="6" name="AutoShape 6"/>
          <p:cNvSpPr/>
          <p:nvPr/>
        </p:nvSpPr>
        <p:spPr>
          <a:xfrm>
            <a:off x="9047002" y="9258300"/>
            <a:ext cx="9446005" cy="0"/>
          </a:xfrm>
          <a:prstGeom prst="line">
            <a:avLst/>
          </a:prstGeom>
          <a:ln w="9525" cap="flat">
            <a:solidFill>
              <a:srgbClr val="013927"/>
            </a:solidFill>
            <a:prstDash val="solid"/>
            <a:headEnd type="none" w="sm" len="sm"/>
            <a:tailEnd type="none" w="sm" len="sm"/>
          </a:ln>
        </p:spPr>
      </p:sp>
      <p:sp>
        <p:nvSpPr>
          <p:cNvPr id="7" name="AutoShape 7"/>
          <p:cNvSpPr/>
          <p:nvPr/>
        </p:nvSpPr>
        <p:spPr>
          <a:xfrm flipV="1">
            <a:off x="1028725" y="2809178"/>
            <a:ext cx="7297845" cy="18776"/>
          </a:xfrm>
          <a:prstGeom prst="line">
            <a:avLst/>
          </a:prstGeom>
          <a:ln w="9525" cap="flat">
            <a:solidFill>
              <a:srgbClr val="FCFEF1"/>
            </a:solidFill>
            <a:prstDash val="solid"/>
            <a:headEnd type="none" w="sm" len="sm"/>
            <a:tailEnd type="none" w="sm" len="sm"/>
          </a:ln>
        </p:spPr>
      </p:sp>
      <p:sp>
        <p:nvSpPr>
          <p:cNvPr id="8" name="Freeform 8"/>
          <p:cNvSpPr/>
          <p:nvPr/>
        </p:nvSpPr>
        <p:spPr>
          <a:xfrm>
            <a:off x="9836757" y="1288962"/>
            <a:ext cx="7773857" cy="7709075"/>
          </a:xfrm>
          <a:custGeom>
            <a:avLst/>
            <a:gdLst/>
            <a:ahLst/>
            <a:cxnLst/>
            <a:rect l="l" t="t" r="r" b="b"/>
            <a:pathLst>
              <a:path w="7773857" h="7709075">
                <a:moveTo>
                  <a:pt x="0" y="0"/>
                </a:moveTo>
                <a:lnTo>
                  <a:pt x="7773858" y="0"/>
                </a:lnTo>
                <a:lnTo>
                  <a:pt x="7773858" y="7709076"/>
                </a:lnTo>
                <a:lnTo>
                  <a:pt x="0" y="7709076"/>
                </a:lnTo>
                <a:lnTo>
                  <a:pt x="0" y="0"/>
                </a:lnTo>
                <a:close/>
              </a:path>
            </a:pathLst>
          </a:custGeom>
          <a:blipFill>
            <a:blip r:embed="rId3"/>
            <a:stretch>
              <a:fillRect/>
            </a:stretch>
          </a:blipFill>
        </p:spPr>
      </p:sp>
      <p:grpSp>
        <p:nvGrpSpPr>
          <p:cNvPr id="9" name="Group 9"/>
          <p:cNvGrpSpPr/>
          <p:nvPr/>
        </p:nvGrpSpPr>
        <p:grpSpPr>
          <a:xfrm>
            <a:off x="1028725" y="6630867"/>
            <a:ext cx="7297845" cy="1625600"/>
            <a:chOff x="0" y="0"/>
            <a:chExt cx="9730460" cy="2167467"/>
          </a:xfrm>
        </p:grpSpPr>
        <p:sp>
          <p:nvSpPr>
            <p:cNvPr id="10" name="TextBox 10"/>
            <p:cNvSpPr txBox="1"/>
            <p:nvPr/>
          </p:nvSpPr>
          <p:spPr>
            <a:xfrm>
              <a:off x="0" y="983192"/>
              <a:ext cx="9730460" cy="11842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스타벅스 매장이 가장 많은 곳은 강남구이며, 그 다음으로는 중구와 서초구 순이다.</a:t>
              </a:r>
            </a:p>
          </p:txBody>
        </p:sp>
        <p:sp>
          <p:nvSpPr>
            <p:cNvPr id="11" name="TextBox 11"/>
            <p:cNvSpPr txBox="1"/>
            <p:nvPr/>
          </p:nvSpPr>
          <p:spPr>
            <a:xfrm>
              <a:off x="0" y="28575"/>
              <a:ext cx="9730460" cy="678392"/>
            </a:xfrm>
            <a:prstGeom prst="rect">
              <a:avLst/>
            </a:prstGeom>
          </p:spPr>
          <p:txBody>
            <a:bodyPr lIns="0" tIns="0" rIns="0" bIns="0" rtlCol="0" anchor="t">
              <a:spAutoFit/>
            </a:bodyPr>
            <a:lstStyle/>
            <a:p>
              <a:pPr>
                <a:lnSpc>
                  <a:spcPts val="3850"/>
                </a:lnSpc>
              </a:pPr>
              <a:r>
                <a:rPr lang="en-US" sz="3500" spc="70">
                  <a:solidFill>
                    <a:srgbClr val="FCFEF1"/>
                  </a:solidFill>
                  <a:latin typeface="윤명조 Medium"/>
                  <a:ea typeface="윤명조 Medium"/>
                </a:rPr>
                <a:t>스타벅스 매장:</a:t>
              </a:r>
            </a:p>
          </p:txBody>
        </p:sp>
      </p:grpSp>
      <p:sp>
        <p:nvSpPr>
          <p:cNvPr id="12" name="TextBox 12"/>
          <p:cNvSpPr txBox="1"/>
          <p:nvPr/>
        </p:nvSpPr>
        <p:spPr>
          <a:xfrm>
            <a:off x="1028712" y="1645530"/>
            <a:ext cx="7297845" cy="1158886"/>
          </a:xfrm>
          <a:prstGeom prst="rect">
            <a:avLst/>
          </a:prstGeom>
        </p:spPr>
        <p:txBody>
          <a:bodyPr lIns="0" tIns="0" rIns="0" bIns="0" rtlCol="0" anchor="t">
            <a:spAutoFit/>
          </a:bodyPr>
          <a:lstStyle/>
          <a:p>
            <a:pPr>
              <a:lnSpc>
                <a:spcPts val="8800"/>
              </a:lnSpc>
            </a:pPr>
            <a:r>
              <a:rPr lang="en-US" sz="8000" spc="-360">
                <a:solidFill>
                  <a:srgbClr val="FCFEF1"/>
                </a:solidFill>
                <a:ea typeface="Nanum Myeongjo Ultra-Bold"/>
              </a:rPr>
              <a:t>기초분석 결과</a:t>
            </a:r>
          </a:p>
        </p:txBody>
      </p:sp>
      <p:sp>
        <p:nvSpPr>
          <p:cNvPr id="13" name="Freeform 13"/>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4">
              <a:alphaModFix amt="60000"/>
            </a:blip>
            <a:stretch>
              <a:fillRect l="-22994" t="-247513" r="-24312" b="-245596"/>
            </a:stretch>
          </a:blipFill>
        </p:spPr>
      </p:sp>
      <p:grpSp>
        <p:nvGrpSpPr>
          <p:cNvPr id="14" name="Group 14"/>
          <p:cNvGrpSpPr/>
          <p:nvPr/>
        </p:nvGrpSpPr>
        <p:grpSpPr>
          <a:xfrm>
            <a:off x="17260140" y="187064"/>
            <a:ext cx="855751" cy="645213"/>
            <a:chOff x="0" y="0"/>
            <a:chExt cx="1141002" cy="860284"/>
          </a:xfrm>
        </p:grpSpPr>
        <p:grpSp>
          <p:nvGrpSpPr>
            <p:cNvPr id="15" name="Group 15"/>
            <p:cNvGrpSpPr/>
            <p:nvPr/>
          </p:nvGrpSpPr>
          <p:grpSpPr>
            <a:xfrm>
              <a:off x="0" y="0"/>
              <a:ext cx="1141002" cy="860284"/>
              <a:chOff x="0" y="0"/>
              <a:chExt cx="225383" cy="169933"/>
            </a:xfrm>
          </p:grpSpPr>
          <p:sp>
            <p:nvSpPr>
              <p:cNvPr id="16" name="Freeform 16"/>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7" name="TextBox 17"/>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8" name="TextBox 18"/>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11</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9144000" y="7747775"/>
            <a:ext cx="323850" cy="32385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id="4" name="Group 4"/>
          <p:cNvGrpSpPr/>
          <p:nvPr/>
        </p:nvGrpSpPr>
        <p:grpSpPr>
          <a:xfrm rot="-5400000">
            <a:off x="9144000" y="5911277"/>
            <a:ext cx="323850" cy="32385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6" name="AutoShape 6"/>
          <p:cNvSpPr/>
          <p:nvPr/>
        </p:nvSpPr>
        <p:spPr>
          <a:xfrm>
            <a:off x="9301163" y="8071625"/>
            <a:ext cx="4762" cy="0"/>
          </a:xfrm>
          <a:prstGeom prst="line">
            <a:avLst/>
          </a:prstGeom>
          <a:ln w="19050" cap="flat">
            <a:solidFill>
              <a:srgbClr val="FCFEF1"/>
            </a:solidFill>
            <a:prstDash val="solid"/>
            <a:headEnd type="none" w="sm" len="sm"/>
            <a:tailEnd type="none" w="sm" len="sm"/>
          </a:ln>
        </p:spPr>
      </p:sp>
      <p:sp>
        <p:nvSpPr>
          <p:cNvPr id="7" name="AutoShape 7"/>
          <p:cNvSpPr/>
          <p:nvPr/>
        </p:nvSpPr>
        <p:spPr>
          <a:xfrm flipV="1">
            <a:off x="9305925" y="6235127"/>
            <a:ext cx="0" cy="1512647"/>
          </a:xfrm>
          <a:prstGeom prst="line">
            <a:avLst/>
          </a:prstGeom>
          <a:ln w="19050" cap="flat">
            <a:solidFill>
              <a:srgbClr val="FCFEF1"/>
            </a:solidFill>
            <a:prstDash val="solid"/>
            <a:headEnd type="none" w="sm" len="sm"/>
            <a:tailEnd type="none" w="sm" len="sm"/>
          </a:ln>
        </p:spPr>
      </p:sp>
      <p:sp>
        <p:nvSpPr>
          <p:cNvPr id="8" name="AutoShape 8"/>
          <p:cNvSpPr/>
          <p:nvPr/>
        </p:nvSpPr>
        <p:spPr>
          <a:xfrm flipV="1">
            <a:off x="9305925" y="4460453"/>
            <a:ext cx="0" cy="1450825"/>
          </a:xfrm>
          <a:prstGeom prst="line">
            <a:avLst/>
          </a:prstGeom>
          <a:ln w="19050" cap="flat">
            <a:solidFill>
              <a:srgbClr val="FCFEF1"/>
            </a:solidFill>
            <a:prstDash val="solid"/>
            <a:headEnd type="none" w="sm" len="sm"/>
            <a:tailEnd type="none" w="sm" len="sm"/>
          </a:ln>
        </p:spPr>
      </p:sp>
      <p:sp>
        <p:nvSpPr>
          <p:cNvPr id="9" name="AutoShape 9"/>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10" name="AutoShape 10"/>
          <p:cNvSpPr/>
          <p:nvPr/>
        </p:nvSpPr>
        <p:spPr>
          <a:xfrm flipV="1">
            <a:off x="0" y="9258300"/>
            <a:ext cx="18493007" cy="0"/>
          </a:xfrm>
          <a:prstGeom prst="line">
            <a:avLst/>
          </a:prstGeom>
          <a:ln w="9525" cap="flat">
            <a:solidFill>
              <a:srgbClr val="FCFEF1"/>
            </a:solidFill>
            <a:prstDash val="solid"/>
            <a:headEnd type="none" w="sm" len="sm"/>
            <a:tailEnd type="none" w="sm" len="sm"/>
          </a:ln>
        </p:spPr>
      </p:sp>
      <p:grpSp>
        <p:nvGrpSpPr>
          <p:cNvPr id="11" name="Group 11"/>
          <p:cNvGrpSpPr/>
          <p:nvPr/>
        </p:nvGrpSpPr>
        <p:grpSpPr>
          <a:xfrm rot="-5400000">
            <a:off x="9144000" y="4136603"/>
            <a:ext cx="323850" cy="32385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13" name="Freeform 13"/>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grpSp>
        <p:nvGrpSpPr>
          <p:cNvPr id="14" name="Group 14"/>
          <p:cNvGrpSpPr/>
          <p:nvPr/>
        </p:nvGrpSpPr>
        <p:grpSpPr>
          <a:xfrm>
            <a:off x="998280" y="3484103"/>
            <a:ext cx="4425745" cy="935130"/>
            <a:chOff x="0" y="0"/>
            <a:chExt cx="1165628" cy="246289"/>
          </a:xfrm>
        </p:grpSpPr>
        <p:sp>
          <p:nvSpPr>
            <p:cNvPr id="15" name="Freeform 15"/>
            <p:cNvSpPr/>
            <p:nvPr/>
          </p:nvSpPr>
          <p:spPr>
            <a:xfrm>
              <a:off x="0" y="0"/>
              <a:ext cx="1165628" cy="246289"/>
            </a:xfrm>
            <a:custGeom>
              <a:avLst/>
              <a:gdLst/>
              <a:ahLst/>
              <a:cxnLst/>
              <a:rect l="l" t="t" r="r" b="b"/>
              <a:pathLst>
                <a:path w="1165628" h="246289">
                  <a:moveTo>
                    <a:pt x="0" y="0"/>
                  </a:moveTo>
                  <a:lnTo>
                    <a:pt x="1165628" y="0"/>
                  </a:lnTo>
                  <a:lnTo>
                    <a:pt x="1165628" y="246289"/>
                  </a:lnTo>
                  <a:lnTo>
                    <a:pt x="0" y="246289"/>
                  </a:lnTo>
                  <a:close/>
                </a:path>
              </a:pathLst>
            </a:custGeom>
            <a:solidFill>
              <a:srgbClr val="E8F6EE">
                <a:alpha val="80000"/>
              </a:srgbClr>
            </a:solidFill>
          </p:spPr>
        </p:sp>
        <p:sp>
          <p:nvSpPr>
            <p:cNvPr id="16" name="TextBox 16"/>
            <p:cNvSpPr txBox="1"/>
            <p:nvPr/>
          </p:nvSpPr>
          <p:spPr>
            <a:xfrm>
              <a:off x="0" y="0"/>
              <a:ext cx="1165628" cy="246289"/>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10229501" y="4136603"/>
            <a:ext cx="6713077" cy="927610"/>
            <a:chOff x="0" y="0"/>
            <a:chExt cx="8950769" cy="1236813"/>
          </a:xfrm>
        </p:grpSpPr>
        <p:sp>
          <p:nvSpPr>
            <p:cNvPr id="18" name="TextBox 18"/>
            <p:cNvSpPr txBox="1"/>
            <p:nvPr/>
          </p:nvSpPr>
          <p:spPr>
            <a:xfrm>
              <a:off x="0" y="19050"/>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단계구분도 + 버블 차트</a:t>
              </a:r>
            </a:p>
          </p:txBody>
        </p:sp>
        <p:sp>
          <p:nvSpPr>
            <p:cNvPr id="19" name="TextBox 19"/>
            <p:cNvSpPr txBox="1"/>
            <p:nvPr/>
          </p:nvSpPr>
          <p:spPr>
            <a:xfrm>
              <a:off x="0" y="754213"/>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ea typeface="윤명조"/>
                </a:rPr>
                <a:t>월 평균 소득과 매장 수 간의 관계 시각화</a:t>
              </a:r>
            </a:p>
          </p:txBody>
        </p:sp>
      </p:grpSp>
      <p:grpSp>
        <p:nvGrpSpPr>
          <p:cNvPr id="20" name="Group 20"/>
          <p:cNvGrpSpPr/>
          <p:nvPr/>
        </p:nvGrpSpPr>
        <p:grpSpPr>
          <a:xfrm>
            <a:off x="10229501" y="5920147"/>
            <a:ext cx="6713077" cy="927610"/>
            <a:chOff x="0" y="0"/>
            <a:chExt cx="8950769" cy="1236813"/>
          </a:xfrm>
        </p:grpSpPr>
        <p:sp>
          <p:nvSpPr>
            <p:cNvPr id="21" name="TextBox 21"/>
            <p:cNvSpPr txBox="1"/>
            <p:nvPr/>
          </p:nvSpPr>
          <p:spPr>
            <a:xfrm>
              <a:off x="0" y="19050"/>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상관계수 + REGPLOT</a:t>
              </a:r>
            </a:p>
          </p:txBody>
        </p:sp>
        <p:sp>
          <p:nvSpPr>
            <p:cNvPr id="22" name="TextBox 22"/>
            <p:cNvSpPr txBox="1"/>
            <p:nvPr/>
          </p:nvSpPr>
          <p:spPr>
            <a:xfrm>
              <a:off x="0" y="754213"/>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ea typeface="윤명조"/>
                </a:rPr>
                <a:t>월 평균 소득과  스타벅스 입지 간 상관관계 확인</a:t>
              </a:r>
            </a:p>
          </p:txBody>
        </p:sp>
      </p:grpSp>
      <p:grpSp>
        <p:nvGrpSpPr>
          <p:cNvPr id="23" name="Group 23"/>
          <p:cNvGrpSpPr/>
          <p:nvPr/>
        </p:nvGrpSpPr>
        <p:grpSpPr>
          <a:xfrm>
            <a:off x="10229480" y="7703691"/>
            <a:ext cx="6713098" cy="927610"/>
            <a:chOff x="0" y="0"/>
            <a:chExt cx="8950798" cy="1236813"/>
          </a:xfrm>
        </p:grpSpPr>
        <p:sp>
          <p:nvSpPr>
            <p:cNvPr id="24" name="TextBox 24"/>
            <p:cNvSpPr txBox="1"/>
            <p:nvPr/>
          </p:nvSpPr>
          <p:spPr>
            <a:xfrm>
              <a:off x="0" y="19050"/>
              <a:ext cx="8950741"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rPr>
                <a:t>P-VALUE</a:t>
              </a:r>
            </a:p>
          </p:txBody>
        </p:sp>
        <p:sp>
          <p:nvSpPr>
            <p:cNvPr id="25" name="TextBox 25"/>
            <p:cNvSpPr txBox="1"/>
            <p:nvPr/>
          </p:nvSpPr>
          <p:spPr>
            <a:xfrm>
              <a:off x="56" y="754213"/>
              <a:ext cx="8950741" cy="482600"/>
            </a:xfrm>
            <a:prstGeom prst="rect">
              <a:avLst/>
            </a:prstGeom>
          </p:spPr>
          <p:txBody>
            <a:bodyPr lIns="0" tIns="0" rIns="0" bIns="0" rtlCol="0" anchor="t">
              <a:spAutoFit/>
            </a:bodyPr>
            <a:lstStyle/>
            <a:p>
              <a:pPr marL="0" lvl="0" indent="0">
                <a:lnSpc>
                  <a:spcPts val="2879"/>
                </a:lnSpc>
              </a:pPr>
              <a:r>
                <a:rPr lang="en-US" sz="2399" spc="-71">
                  <a:solidFill>
                    <a:srgbClr val="FCFEF1"/>
                  </a:solidFill>
                  <a:latin typeface="윤명조"/>
                  <a:ea typeface="윤명조"/>
                </a:rPr>
                <a:t>p-value값으로 상관계수의 유의성 검증</a:t>
              </a:r>
            </a:p>
          </p:txBody>
        </p:sp>
      </p:grpSp>
      <p:sp>
        <p:nvSpPr>
          <p:cNvPr id="26" name="TextBox 26"/>
          <p:cNvSpPr txBox="1"/>
          <p:nvPr/>
        </p:nvSpPr>
        <p:spPr>
          <a:xfrm>
            <a:off x="595170" y="1854355"/>
            <a:ext cx="5319987" cy="1158875"/>
          </a:xfrm>
          <a:prstGeom prst="rect">
            <a:avLst/>
          </a:prstGeom>
        </p:spPr>
        <p:txBody>
          <a:bodyPr lIns="0" tIns="0" rIns="0" bIns="0" rtlCol="0" anchor="t">
            <a:spAutoFit/>
          </a:bodyPr>
          <a:lstStyle/>
          <a:p>
            <a:pPr>
              <a:lnSpc>
                <a:spcPts val="8800"/>
              </a:lnSpc>
            </a:pPr>
            <a:r>
              <a:rPr lang="en-US" sz="8000" spc="-360">
                <a:solidFill>
                  <a:srgbClr val="FCFEF1"/>
                </a:solidFill>
                <a:latin typeface="NanumMyeongjo"/>
                <a:ea typeface="NanumMyeongjo"/>
              </a:rPr>
              <a:t>가설 1:</a:t>
            </a:r>
          </a:p>
        </p:txBody>
      </p:sp>
      <p:sp>
        <p:nvSpPr>
          <p:cNvPr id="27" name="TextBox 27"/>
          <p:cNvSpPr txBox="1"/>
          <p:nvPr/>
        </p:nvSpPr>
        <p:spPr>
          <a:xfrm>
            <a:off x="1028700" y="3567399"/>
            <a:ext cx="7732029" cy="1579842"/>
          </a:xfrm>
          <a:prstGeom prst="rect">
            <a:avLst/>
          </a:prstGeom>
        </p:spPr>
        <p:txBody>
          <a:bodyPr lIns="0" tIns="0" rIns="0" bIns="0" rtlCol="0" anchor="t">
            <a:spAutoFit/>
          </a:bodyPr>
          <a:lstStyle/>
          <a:p>
            <a:pPr>
              <a:lnSpc>
                <a:spcPts val="6426"/>
              </a:lnSpc>
            </a:pPr>
            <a:r>
              <a:rPr lang="en-US" sz="4284" spc="-171">
                <a:solidFill>
                  <a:srgbClr val="7A1111"/>
                </a:solidFill>
                <a:ea typeface="윤명조"/>
              </a:rPr>
              <a:t>거주자</a:t>
            </a:r>
            <a:r>
              <a:rPr lang="en-US" sz="4284" spc="-171">
                <a:solidFill>
                  <a:srgbClr val="013927"/>
                </a:solidFill>
                <a:ea typeface="윤명조"/>
              </a:rPr>
              <a:t>가 많은 지역</a:t>
            </a:r>
            <a:r>
              <a:rPr lang="en-US" sz="4284" spc="-171">
                <a:solidFill>
                  <a:srgbClr val="FCFEF1"/>
                </a:solidFill>
                <a:ea typeface="윤명조"/>
              </a:rPr>
              <a:t>일수록 </a:t>
            </a:r>
          </a:p>
          <a:p>
            <a:pPr>
              <a:lnSpc>
                <a:spcPts val="6426"/>
              </a:lnSpc>
            </a:pPr>
            <a:r>
              <a:rPr lang="en-US" sz="4284" spc="-171">
                <a:solidFill>
                  <a:srgbClr val="FCFEF1"/>
                </a:solidFill>
                <a:ea typeface="윤명조"/>
              </a:rPr>
              <a:t>스타벅스 매장이 많을 것이다</a:t>
            </a:r>
          </a:p>
        </p:txBody>
      </p:sp>
      <p:sp>
        <p:nvSpPr>
          <p:cNvPr id="28" name="TextBox 28"/>
          <p:cNvSpPr txBox="1"/>
          <p:nvPr/>
        </p:nvSpPr>
        <p:spPr>
          <a:xfrm>
            <a:off x="12483798" y="368717"/>
            <a:ext cx="5204218" cy="405732"/>
          </a:xfrm>
          <a:prstGeom prst="rect">
            <a:avLst/>
          </a:prstGeom>
        </p:spPr>
        <p:txBody>
          <a:bodyPr lIns="0" tIns="0" rIns="0" bIns="0" rtlCol="0" anchor="t">
            <a:spAutoFit/>
          </a:bodyPr>
          <a:lstStyle/>
          <a:p>
            <a:pPr marL="0" lvl="0" indent="0" algn="r">
              <a:lnSpc>
                <a:spcPts val="3178"/>
              </a:lnSpc>
            </a:pPr>
            <a:r>
              <a:rPr lang="en-US" sz="2998" spc="-134">
                <a:solidFill>
                  <a:srgbClr val="E8F6EE"/>
                </a:solidFill>
                <a:latin typeface="윤명조"/>
                <a:ea typeface="윤명조"/>
              </a:rPr>
              <a:t>01. 탐색적 데이터 분석 EDA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Freeform 8"/>
          <p:cNvSpPr/>
          <p:nvPr/>
        </p:nvSpPr>
        <p:spPr>
          <a:xfrm>
            <a:off x="713203" y="1263519"/>
            <a:ext cx="10231688" cy="6146906"/>
          </a:xfrm>
          <a:custGeom>
            <a:avLst/>
            <a:gdLst/>
            <a:ahLst/>
            <a:cxnLst/>
            <a:rect l="l" t="t" r="r" b="b"/>
            <a:pathLst>
              <a:path w="10231688" h="6146906">
                <a:moveTo>
                  <a:pt x="0" y="0"/>
                </a:moveTo>
                <a:lnTo>
                  <a:pt x="10231689" y="0"/>
                </a:lnTo>
                <a:lnTo>
                  <a:pt x="10231689" y="6146906"/>
                </a:lnTo>
                <a:lnTo>
                  <a:pt x="0" y="6146906"/>
                </a:lnTo>
                <a:lnTo>
                  <a:pt x="0" y="0"/>
                </a:lnTo>
                <a:close/>
              </a:path>
            </a:pathLst>
          </a:custGeom>
          <a:blipFill>
            <a:blip r:embed="rId4"/>
            <a:stretch>
              <a:fillRect/>
            </a:stretch>
          </a:blipFill>
        </p:spPr>
      </p:sp>
      <p:grpSp>
        <p:nvGrpSpPr>
          <p:cNvPr id="9" name="Group 9"/>
          <p:cNvGrpSpPr/>
          <p:nvPr/>
        </p:nvGrpSpPr>
        <p:grpSpPr>
          <a:xfrm>
            <a:off x="713203" y="7275245"/>
            <a:ext cx="12406842" cy="1625600"/>
            <a:chOff x="0" y="0"/>
            <a:chExt cx="16542456" cy="2167467"/>
          </a:xfrm>
        </p:grpSpPr>
        <p:sp>
          <p:nvSpPr>
            <p:cNvPr id="10" name="TextBox 10"/>
            <p:cNvSpPr txBox="1"/>
            <p:nvPr/>
          </p:nvSpPr>
          <p:spPr>
            <a:xfrm>
              <a:off x="0" y="983192"/>
              <a:ext cx="16542456" cy="11842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송파구, 강남구, 노원구, 강서구, 관악구 등 서울의 외곽 부분에 거주 인구가 많다.</a:t>
              </a:r>
            </a:p>
            <a:p>
              <a:pPr marL="539749" lvl="1" indent="-269875">
                <a:lnSpc>
                  <a:spcPts val="3749"/>
                </a:lnSpc>
                <a:buFont typeface="Arial"/>
                <a:buChar char="•"/>
              </a:pPr>
              <a:r>
                <a:rPr lang="en-US" sz="2499" spc="-74">
                  <a:solidFill>
                    <a:srgbClr val="FCFEF1"/>
                  </a:solidFill>
                  <a:latin typeface="윤명조"/>
                  <a:ea typeface="윤명조"/>
                </a:rPr>
                <a:t>스타벅스 매장이 많은 지역 2위였던 중구의 경우 거주 인구가 매우 적은 하위권에 속한다.</a:t>
              </a:r>
            </a:p>
          </p:txBody>
        </p:sp>
        <p:sp>
          <p:nvSpPr>
            <p:cNvPr id="11" name="TextBox 11"/>
            <p:cNvSpPr txBox="1"/>
            <p:nvPr/>
          </p:nvSpPr>
          <p:spPr>
            <a:xfrm>
              <a:off x="0" y="28575"/>
              <a:ext cx="16542456" cy="678392"/>
            </a:xfrm>
            <a:prstGeom prst="rect">
              <a:avLst/>
            </a:prstGeom>
          </p:spPr>
          <p:txBody>
            <a:bodyPr lIns="0" tIns="0" rIns="0" bIns="0" rtlCol="0" anchor="t">
              <a:spAutoFit/>
            </a:bodyPr>
            <a:lstStyle/>
            <a:p>
              <a:pPr>
                <a:lnSpc>
                  <a:spcPts val="3850"/>
                </a:lnSpc>
              </a:pPr>
              <a:endParaRPr/>
            </a:p>
          </p:txBody>
        </p:sp>
      </p:grpSp>
      <p:grpSp>
        <p:nvGrpSpPr>
          <p:cNvPr id="12" name="Group 12"/>
          <p:cNvGrpSpPr/>
          <p:nvPr/>
        </p:nvGrpSpPr>
        <p:grpSpPr>
          <a:xfrm>
            <a:off x="17260140" y="187064"/>
            <a:ext cx="855751" cy="645213"/>
            <a:chOff x="0" y="0"/>
            <a:chExt cx="1141002" cy="860284"/>
          </a:xfrm>
        </p:grpSpPr>
        <p:grpSp>
          <p:nvGrpSpPr>
            <p:cNvPr id="13" name="Group 13"/>
            <p:cNvGrpSpPr/>
            <p:nvPr/>
          </p:nvGrpSpPr>
          <p:grpSpPr>
            <a:xfrm>
              <a:off x="0" y="0"/>
              <a:ext cx="1141002" cy="860284"/>
              <a:chOff x="0" y="0"/>
              <a:chExt cx="225383" cy="169933"/>
            </a:xfrm>
          </p:grpSpPr>
          <p:sp>
            <p:nvSpPr>
              <p:cNvPr id="14" name="Freeform 14"/>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5" name="TextBox 15"/>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6" name="TextBox 16"/>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13</a:t>
              </a:r>
            </a:p>
          </p:txBody>
        </p:sp>
      </p:grpSp>
      <p:sp>
        <p:nvSpPr>
          <p:cNvPr id="17" name="Freeform 17"/>
          <p:cNvSpPr/>
          <p:nvPr/>
        </p:nvSpPr>
        <p:spPr>
          <a:xfrm>
            <a:off x="11270687" y="2462030"/>
            <a:ext cx="6625967" cy="3749883"/>
          </a:xfrm>
          <a:custGeom>
            <a:avLst/>
            <a:gdLst/>
            <a:ahLst/>
            <a:cxnLst/>
            <a:rect l="l" t="t" r="r" b="b"/>
            <a:pathLst>
              <a:path w="6625967" h="3749883">
                <a:moveTo>
                  <a:pt x="0" y="0"/>
                </a:moveTo>
                <a:lnTo>
                  <a:pt x="6625967" y="0"/>
                </a:lnTo>
                <a:lnTo>
                  <a:pt x="6625967" y="3749884"/>
                </a:lnTo>
                <a:lnTo>
                  <a:pt x="0" y="3749884"/>
                </a:lnTo>
                <a:lnTo>
                  <a:pt x="0" y="0"/>
                </a:lnTo>
                <a:close/>
              </a:path>
            </a:pathLst>
          </a:custGeom>
          <a:blipFill>
            <a:blip r:embed="rId5"/>
            <a:stretch>
              <a:fillRect l="-1607" r="-1607"/>
            </a:stretch>
          </a:blipFill>
          <a:ln w="66675" cap="sq">
            <a:solidFill>
              <a:srgbClr val="7A1111"/>
            </a:solidFill>
            <a:prstDash val="solid"/>
            <a:miter/>
          </a:ln>
        </p:spPr>
      </p:sp>
      <p:sp>
        <p:nvSpPr>
          <p:cNvPr id="18" name="TextBox 18"/>
          <p:cNvSpPr txBox="1"/>
          <p:nvPr/>
        </p:nvSpPr>
        <p:spPr>
          <a:xfrm>
            <a:off x="0" y="196933"/>
            <a:ext cx="14817738"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거주 인구 단계구분도_folium.Choropleth</a:t>
            </a:r>
          </a:p>
        </p:txBody>
      </p:sp>
      <p:sp>
        <p:nvSpPr>
          <p:cNvPr id="19" name="TextBox 19"/>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Freeform 8"/>
          <p:cNvSpPr/>
          <p:nvPr/>
        </p:nvSpPr>
        <p:spPr>
          <a:xfrm>
            <a:off x="726749" y="1275989"/>
            <a:ext cx="10231688" cy="6168670"/>
          </a:xfrm>
          <a:custGeom>
            <a:avLst/>
            <a:gdLst/>
            <a:ahLst/>
            <a:cxnLst/>
            <a:rect l="l" t="t" r="r" b="b"/>
            <a:pathLst>
              <a:path w="10231688" h="6168670">
                <a:moveTo>
                  <a:pt x="0" y="0"/>
                </a:moveTo>
                <a:lnTo>
                  <a:pt x="10231688" y="0"/>
                </a:lnTo>
                <a:lnTo>
                  <a:pt x="10231688" y="6168670"/>
                </a:lnTo>
                <a:lnTo>
                  <a:pt x="0" y="6168670"/>
                </a:lnTo>
                <a:lnTo>
                  <a:pt x="0" y="0"/>
                </a:lnTo>
                <a:close/>
              </a:path>
            </a:pathLst>
          </a:custGeom>
          <a:blipFill>
            <a:blip r:embed="rId4"/>
            <a:stretch>
              <a:fillRect/>
            </a:stretch>
          </a:blipFill>
        </p:spPr>
      </p:sp>
      <p:grpSp>
        <p:nvGrpSpPr>
          <p:cNvPr id="9" name="Group 9"/>
          <p:cNvGrpSpPr/>
          <p:nvPr/>
        </p:nvGrpSpPr>
        <p:grpSpPr>
          <a:xfrm>
            <a:off x="17260140" y="187064"/>
            <a:ext cx="855751" cy="645213"/>
            <a:chOff x="0" y="0"/>
            <a:chExt cx="1141002" cy="860284"/>
          </a:xfrm>
        </p:grpSpPr>
        <p:grpSp>
          <p:nvGrpSpPr>
            <p:cNvPr id="10" name="Group 10"/>
            <p:cNvGrpSpPr/>
            <p:nvPr/>
          </p:nvGrpSpPr>
          <p:grpSpPr>
            <a:xfrm>
              <a:off x="0" y="0"/>
              <a:ext cx="1141002" cy="860284"/>
              <a:chOff x="0" y="0"/>
              <a:chExt cx="225383" cy="169933"/>
            </a:xfrm>
          </p:grpSpPr>
          <p:sp>
            <p:nvSpPr>
              <p:cNvPr id="11" name="Freeform 11"/>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2" name="TextBox 12"/>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3" name="TextBox 13"/>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14</a:t>
              </a:r>
            </a:p>
          </p:txBody>
        </p:sp>
      </p:grpSp>
      <p:sp>
        <p:nvSpPr>
          <p:cNvPr id="14" name="Freeform 14"/>
          <p:cNvSpPr/>
          <p:nvPr/>
        </p:nvSpPr>
        <p:spPr>
          <a:xfrm>
            <a:off x="11668900" y="1275989"/>
            <a:ext cx="5773936" cy="6145318"/>
          </a:xfrm>
          <a:custGeom>
            <a:avLst/>
            <a:gdLst/>
            <a:ahLst/>
            <a:cxnLst/>
            <a:rect l="l" t="t" r="r" b="b"/>
            <a:pathLst>
              <a:path w="5773936" h="6145318">
                <a:moveTo>
                  <a:pt x="0" y="0"/>
                </a:moveTo>
                <a:lnTo>
                  <a:pt x="5773937" y="0"/>
                </a:lnTo>
                <a:lnTo>
                  <a:pt x="5773937" y="6145318"/>
                </a:lnTo>
                <a:lnTo>
                  <a:pt x="0" y="6145318"/>
                </a:lnTo>
                <a:lnTo>
                  <a:pt x="0" y="0"/>
                </a:lnTo>
                <a:close/>
              </a:path>
            </a:pathLst>
          </a:custGeom>
          <a:blipFill>
            <a:blip r:embed="rId5"/>
            <a:stretch>
              <a:fillRect/>
            </a:stretch>
          </a:blipFill>
          <a:ln w="66675" cap="sq">
            <a:solidFill>
              <a:srgbClr val="7A1111"/>
            </a:solidFill>
            <a:prstDash val="solid"/>
            <a:miter/>
          </a:ln>
        </p:spPr>
      </p:sp>
      <p:sp>
        <p:nvSpPr>
          <p:cNvPr id="15" name="TextBox 15"/>
          <p:cNvSpPr txBox="1"/>
          <p:nvPr/>
        </p:nvSpPr>
        <p:spPr>
          <a:xfrm>
            <a:off x="713203" y="7995970"/>
            <a:ext cx="14823259"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중구, 종로구, 강남구 순으로 매장 하나 당 수용하는 거주 인구 수가 적다.</a:t>
            </a:r>
          </a:p>
          <a:p>
            <a:pPr marL="539749" lvl="1" indent="-269875">
              <a:lnSpc>
                <a:spcPts val="3749"/>
              </a:lnSpc>
              <a:buFont typeface="Arial"/>
              <a:buChar char="•"/>
            </a:pPr>
            <a:r>
              <a:rPr lang="en-US" sz="2499" spc="-74">
                <a:solidFill>
                  <a:srgbClr val="FCFEF1"/>
                </a:solidFill>
                <a:latin typeface="윤명조"/>
                <a:ea typeface="윤명조"/>
              </a:rPr>
              <a:t>다만 지역별 거주인구-스타벅스 비율 편차가 큰 것으로 보여 뚜렷한 상관성을 찾기 어렵다.</a:t>
            </a:r>
          </a:p>
        </p:txBody>
      </p:sp>
      <p:sp>
        <p:nvSpPr>
          <p:cNvPr id="16" name="TextBox 16"/>
          <p:cNvSpPr txBox="1"/>
          <p:nvPr/>
        </p:nvSpPr>
        <p:spPr>
          <a:xfrm>
            <a:off x="0" y="196933"/>
            <a:ext cx="16382656"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스타벅스 매장 수 버블 차트_folium.CircleMarker</a:t>
            </a:r>
          </a:p>
        </p:txBody>
      </p:sp>
      <p:sp>
        <p:nvSpPr>
          <p:cNvPr id="17" name="TextBox 17"/>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Freeform 8"/>
          <p:cNvSpPr/>
          <p:nvPr/>
        </p:nvSpPr>
        <p:spPr>
          <a:xfrm>
            <a:off x="1758012" y="1336414"/>
            <a:ext cx="14832471" cy="6025691"/>
          </a:xfrm>
          <a:custGeom>
            <a:avLst/>
            <a:gdLst/>
            <a:ahLst/>
            <a:cxnLst/>
            <a:rect l="l" t="t" r="r" b="b"/>
            <a:pathLst>
              <a:path w="14832471" h="6025691">
                <a:moveTo>
                  <a:pt x="0" y="0"/>
                </a:moveTo>
                <a:lnTo>
                  <a:pt x="14832471" y="0"/>
                </a:lnTo>
                <a:lnTo>
                  <a:pt x="14832471" y="6025692"/>
                </a:lnTo>
                <a:lnTo>
                  <a:pt x="0" y="6025692"/>
                </a:lnTo>
                <a:lnTo>
                  <a:pt x="0" y="0"/>
                </a:lnTo>
                <a:close/>
              </a:path>
            </a:pathLst>
          </a:custGeom>
          <a:blipFill>
            <a:blip r:embed="rId4"/>
            <a:stretch>
              <a:fillRect/>
            </a:stretch>
          </a:blipFill>
        </p:spPr>
      </p:sp>
      <p:sp>
        <p:nvSpPr>
          <p:cNvPr id="9" name="TextBox 9"/>
          <p:cNvSpPr txBox="1"/>
          <p:nvPr/>
        </p:nvSpPr>
        <p:spPr>
          <a:xfrm>
            <a:off x="713203" y="7995970"/>
            <a:ext cx="14823259"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중구, 종로구, 강남구 순으로 매장 하나 당 수용하는 거주 인구 수가 적다.</a:t>
            </a:r>
          </a:p>
          <a:p>
            <a:pPr marL="539749" lvl="1" indent="-269875">
              <a:lnSpc>
                <a:spcPts val="3749"/>
              </a:lnSpc>
              <a:buFont typeface="Arial"/>
              <a:buChar char="•"/>
            </a:pPr>
            <a:r>
              <a:rPr lang="en-US" sz="2499" spc="-74">
                <a:solidFill>
                  <a:srgbClr val="FCFEF1"/>
                </a:solidFill>
                <a:latin typeface="윤명조"/>
                <a:ea typeface="윤명조"/>
              </a:rPr>
              <a:t>다만 강남구의 스타벅스 매장 수가 가장 많았던 것과는 달리 중구의 매장 당 수용 인구 수가 제일 적다.</a:t>
            </a:r>
          </a:p>
        </p:txBody>
      </p:sp>
      <p:sp>
        <p:nvSpPr>
          <p:cNvPr id="10" name="TextBox 10"/>
          <p:cNvSpPr txBox="1"/>
          <p:nvPr/>
        </p:nvSpPr>
        <p:spPr>
          <a:xfrm>
            <a:off x="0" y="196933"/>
            <a:ext cx="10145998"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ea typeface="Nanum Myeongjo Ultra-Bold"/>
              </a:rPr>
              <a:t>자치구별 스타벅스 매장 밀집도</a:t>
            </a:r>
          </a:p>
        </p:txBody>
      </p:sp>
      <p:sp>
        <p:nvSpPr>
          <p:cNvPr id="11" name="TextBox 11"/>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1</a:t>
            </a:r>
          </a:p>
        </p:txBody>
      </p:sp>
      <p:grpSp>
        <p:nvGrpSpPr>
          <p:cNvPr id="12" name="Group 12"/>
          <p:cNvGrpSpPr/>
          <p:nvPr/>
        </p:nvGrpSpPr>
        <p:grpSpPr>
          <a:xfrm>
            <a:off x="17260140" y="187064"/>
            <a:ext cx="855751" cy="645213"/>
            <a:chOff x="0" y="0"/>
            <a:chExt cx="1141002" cy="860284"/>
          </a:xfrm>
        </p:grpSpPr>
        <p:grpSp>
          <p:nvGrpSpPr>
            <p:cNvPr id="13" name="Group 13"/>
            <p:cNvGrpSpPr/>
            <p:nvPr/>
          </p:nvGrpSpPr>
          <p:grpSpPr>
            <a:xfrm>
              <a:off x="0" y="0"/>
              <a:ext cx="1141002" cy="860284"/>
              <a:chOff x="0" y="0"/>
              <a:chExt cx="225383" cy="169933"/>
            </a:xfrm>
          </p:grpSpPr>
          <p:sp>
            <p:nvSpPr>
              <p:cNvPr id="14" name="Freeform 14"/>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5" name="TextBox 15"/>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6" name="TextBox 16"/>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15</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9144000" y="7747775"/>
            <a:ext cx="323850" cy="32385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id="4" name="Group 4"/>
          <p:cNvGrpSpPr/>
          <p:nvPr/>
        </p:nvGrpSpPr>
        <p:grpSpPr>
          <a:xfrm rot="-5400000">
            <a:off x="9144000" y="5911277"/>
            <a:ext cx="323850" cy="32385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6" name="AutoShape 6"/>
          <p:cNvSpPr/>
          <p:nvPr/>
        </p:nvSpPr>
        <p:spPr>
          <a:xfrm>
            <a:off x="9301163" y="8071625"/>
            <a:ext cx="4762" cy="0"/>
          </a:xfrm>
          <a:prstGeom prst="line">
            <a:avLst/>
          </a:prstGeom>
          <a:ln w="19050" cap="flat">
            <a:solidFill>
              <a:srgbClr val="FCFEF1"/>
            </a:solidFill>
            <a:prstDash val="solid"/>
            <a:headEnd type="none" w="sm" len="sm"/>
            <a:tailEnd type="none" w="sm" len="sm"/>
          </a:ln>
        </p:spPr>
      </p:sp>
      <p:sp>
        <p:nvSpPr>
          <p:cNvPr id="7" name="AutoShape 7"/>
          <p:cNvSpPr/>
          <p:nvPr/>
        </p:nvSpPr>
        <p:spPr>
          <a:xfrm flipV="1">
            <a:off x="9305925" y="6235127"/>
            <a:ext cx="0" cy="1512647"/>
          </a:xfrm>
          <a:prstGeom prst="line">
            <a:avLst/>
          </a:prstGeom>
          <a:ln w="19050" cap="flat">
            <a:solidFill>
              <a:srgbClr val="FCFEF1"/>
            </a:solidFill>
            <a:prstDash val="solid"/>
            <a:headEnd type="none" w="sm" len="sm"/>
            <a:tailEnd type="none" w="sm" len="sm"/>
          </a:ln>
        </p:spPr>
      </p:sp>
      <p:sp>
        <p:nvSpPr>
          <p:cNvPr id="8" name="AutoShape 8"/>
          <p:cNvSpPr/>
          <p:nvPr/>
        </p:nvSpPr>
        <p:spPr>
          <a:xfrm flipV="1">
            <a:off x="9305925" y="4460453"/>
            <a:ext cx="0" cy="1450825"/>
          </a:xfrm>
          <a:prstGeom prst="line">
            <a:avLst/>
          </a:prstGeom>
          <a:ln w="19050" cap="flat">
            <a:solidFill>
              <a:srgbClr val="FCFEF1"/>
            </a:solidFill>
            <a:prstDash val="solid"/>
            <a:headEnd type="none" w="sm" len="sm"/>
            <a:tailEnd type="none" w="sm" len="sm"/>
          </a:ln>
        </p:spPr>
      </p:sp>
      <p:sp>
        <p:nvSpPr>
          <p:cNvPr id="9" name="AutoShape 9"/>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10" name="AutoShape 10"/>
          <p:cNvSpPr/>
          <p:nvPr/>
        </p:nvSpPr>
        <p:spPr>
          <a:xfrm flipV="1">
            <a:off x="0" y="9258300"/>
            <a:ext cx="18493007" cy="0"/>
          </a:xfrm>
          <a:prstGeom prst="line">
            <a:avLst/>
          </a:prstGeom>
          <a:ln w="9525" cap="flat">
            <a:solidFill>
              <a:srgbClr val="FCFEF1"/>
            </a:solidFill>
            <a:prstDash val="solid"/>
            <a:headEnd type="none" w="sm" len="sm"/>
            <a:tailEnd type="none" w="sm" len="sm"/>
          </a:ln>
        </p:spPr>
      </p:sp>
      <p:grpSp>
        <p:nvGrpSpPr>
          <p:cNvPr id="11" name="Group 11"/>
          <p:cNvGrpSpPr/>
          <p:nvPr/>
        </p:nvGrpSpPr>
        <p:grpSpPr>
          <a:xfrm rot="-5400000">
            <a:off x="9144000" y="4136603"/>
            <a:ext cx="323850" cy="32385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13" name="Freeform 13"/>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grpSp>
        <p:nvGrpSpPr>
          <p:cNvPr id="14" name="Group 14"/>
          <p:cNvGrpSpPr/>
          <p:nvPr/>
        </p:nvGrpSpPr>
        <p:grpSpPr>
          <a:xfrm>
            <a:off x="998280" y="3484103"/>
            <a:ext cx="4425745" cy="935130"/>
            <a:chOff x="0" y="0"/>
            <a:chExt cx="1165628" cy="246289"/>
          </a:xfrm>
        </p:grpSpPr>
        <p:sp>
          <p:nvSpPr>
            <p:cNvPr id="15" name="Freeform 15"/>
            <p:cNvSpPr/>
            <p:nvPr/>
          </p:nvSpPr>
          <p:spPr>
            <a:xfrm>
              <a:off x="0" y="0"/>
              <a:ext cx="1165628" cy="246289"/>
            </a:xfrm>
            <a:custGeom>
              <a:avLst/>
              <a:gdLst/>
              <a:ahLst/>
              <a:cxnLst/>
              <a:rect l="l" t="t" r="r" b="b"/>
              <a:pathLst>
                <a:path w="1165628" h="246289">
                  <a:moveTo>
                    <a:pt x="0" y="0"/>
                  </a:moveTo>
                  <a:lnTo>
                    <a:pt x="1165628" y="0"/>
                  </a:lnTo>
                  <a:lnTo>
                    <a:pt x="1165628" y="246289"/>
                  </a:lnTo>
                  <a:lnTo>
                    <a:pt x="0" y="246289"/>
                  </a:lnTo>
                  <a:close/>
                </a:path>
              </a:pathLst>
            </a:custGeom>
            <a:solidFill>
              <a:srgbClr val="E8F6EE">
                <a:alpha val="80000"/>
              </a:srgbClr>
            </a:solidFill>
          </p:spPr>
        </p:sp>
        <p:sp>
          <p:nvSpPr>
            <p:cNvPr id="16" name="TextBox 16"/>
            <p:cNvSpPr txBox="1"/>
            <p:nvPr/>
          </p:nvSpPr>
          <p:spPr>
            <a:xfrm>
              <a:off x="0" y="0"/>
              <a:ext cx="1165628" cy="246289"/>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10229501" y="4136603"/>
            <a:ext cx="6713077" cy="927610"/>
            <a:chOff x="0" y="0"/>
            <a:chExt cx="8950769" cy="1236813"/>
          </a:xfrm>
        </p:grpSpPr>
        <p:sp>
          <p:nvSpPr>
            <p:cNvPr id="18" name="TextBox 18"/>
            <p:cNvSpPr txBox="1"/>
            <p:nvPr/>
          </p:nvSpPr>
          <p:spPr>
            <a:xfrm>
              <a:off x="0" y="19050"/>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단계구분도 + 버블 차트</a:t>
              </a:r>
            </a:p>
          </p:txBody>
        </p:sp>
        <p:sp>
          <p:nvSpPr>
            <p:cNvPr id="19" name="TextBox 19"/>
            <p:cNvSpPr txBox="1"/>
            <p:nvPr/>
          </p:nvSpPr>
          <p:spPr>
            <a:xfrm>
              <a:off x="0" y="754213"/>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ea typeface="윤명조"/>
                </a:rPr>
                <a:t>월 평균 소득과 매장 수 간의 관계 시각화</a:t>
              </a:r>
            </a:p>
          </p:txBody>
        </p:sp>
      </p:grpSp>
      <p:grpSp>
        <p:nvGrpSpPr>
          <p:cNvPr id="20" name="Group 20"/>
          <p:cNvGrpSpPr/>
          <p:nvPr/>
        </p:nvGrpSpPr>
        <p:grpSpPr>
          <a:xfrm>
            <a:off x="10229501" y="5920147"/>
            <a:ext cx="6713077" cy="927610"/>
            <a:chOff x="0" y="0"/>
            <a:chExt cx="8950769" cy="1236813"/>
          </a:xfrm>
        </p:grpSpPr>
        <p:sp>
          <p:nvSpPr>
            <p:cNvPr id="21" name="TextBox 21"/>
            <p:cNvSpPr txBox="1"/>
            <p:nvPr/>
          </p:nvSpPr>
          <p:spPr>
            <a:xfrm>
              <a:off x="0" y="19050"/>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상관계수 + REGPLOT</a:t>
              </a:r>
            </a:p>
          </p:txBody>
        </p:sp>
        <p:sp>
          <p:nvSpPr>
            <p:cNvPr id="22" name="TextBox 22"/>
            <p:cNvSpPr txBox="1"/>
            <p:nvPr/>
          </p:nvSpPr>
          <p:spPr>
            <a:xfrm>
              <a:off x="0" y="754213"/>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ea typeface="윤명조"/>
                </a:rPr>
                <a:t>월 평균 소득과  스타벅스 입지 간 상관관계 확인</a:t>
              </a:r>
            </a:p>
          </p:txBody>
        </p:sp>
      </p:grpSp>
      <p:grpSp>
        <p:nvGrpSpPr>
          <p:cNvPr id="23" name="Group 23"/>
          <p:cNvGrpSpPr/>
          <p:nvPr/>
        </p:nvGrpSpPr>
        <p:grpSpPr>
          <a:xfrm>
            <a:off x="10229480" y="7703691"/>
            <a:ext cx="6713098" cy="927610"/>
            <a:chOff x="0" y="0"/>
            <a:chExt cx="8950798" cy="1236813"/>
          </a:xfrm>
        </p:grpSpPr>
        <p:sp>
          <p:nvSpPr>
            <p:cNvPr id="24" name="TextBox 24"/>
            <p:cNvSpPr txBox="1"/>
            <p:nvPr/>
          </p:nvSpPr>
          <p:spPr>
            <a:xfrm>
              <a:off x="0" y="19050"/>
              <a:ext cx="8950741"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rPr>
                <a:t>P-VALUE</a:t>
              </a:r>
            </a:p>
          </p:txBody>
        </p:sp>
        <p:sp>
          <p:nvSpPr>
            <p:cNvPr id="25" name="TextBox 25"/>
            <p:cNvSpPr txBox="1"/>
            <p:nvPr/>
          </p:nvSpPr>
          <p:spPr>
            <a:xfrm>
              <a:off x="56" y="754213"/>
              <a:ext cx="8950741" cy="482600"/>
            </a:xfrm>
            <a:prstGeom prst="rect">
              <a:avLst/>
            </a:prstGeom>
          </p:spPr>
          <p:txBody>
            <a:bodyPr lIns="0" tIns="0" rIns="0" bIns="0" rtlCol="0" anchor="t">
              <a:spAutoFit/>
            </a:bodyPr>
            <a:lstStyle/>
            <a:p>
              <a:pPr marL="0" lvl="0" indent="0">
                <a:lnSpc>
                  <a:spcPts val="2879"/>
                </a:lnSpc>
              </a:pPr>
              <a:r>
                <a:rPr lang="en-US" sz="2399" spc="-71">
                  <a:solidFill>
                    <a:srgbClr val="FCFEF1"/>
                  </a:solidFill>
                  <a:latin typeface="윤명조"/>
                  <a:ea typeface="윤명조"/>
                </a:rPr>
                <a:t>p-value값으로 상관계수의 유의성 검증</a:t>
              </a:r>
            </a:p>
          </p:txBody>
        </p:sp>
      </p:grpSp>
      <p:sp>
        <p:nvSpPr>
          <p:cNvPr id="26" name="TextBox 26"/>
          <p:cNvSpPr txBox="1"/>
          <p:nvPr/>
        </p:nvSpPr>
        <p:spPr>
          <a:xfrm>
            <a:off x="595170" y="1854355"/>
            <a:ext cx="5319987" cy="1158875"/>
          </a:xfrm>
          <a:prstGeom prst="rect">
            <a:avLst/>
          </a:prstGeom>
        </p:spPr>
        <p:txBody>
          <a:bodyPr lIns="0" tIns="0" rIns="0" bIns="0" rtlCol="0" anchor="t">
            <a:spAutoFit/>
          </a:bodyPr>
          <a:lstStyle/>
          <a:p>
            <a:pPr>
              <a:lnSpc>
                <a:spcPts val="8800"/>
              </a:lnSpc>
            </a:pPr>
            <a:r>
              <a:rPr lang="en-US" sz="8000" spc="-360">
                <a:solidFill>
                  <a:srgbClr val="FCFEF1"/>
                </a:solidFill>
                <a:latin typeface="NanumMyeongjo"/>
                <a:ea typeface="NanumMyeongjo"/>
              </a:rPr>
              <a:t>가설 2:</a:t>
            </a:r>
          </a:p>
        </p:txBody>
      </p:sp>
      <p:sp>
        <p:nvSpPr>
          <p:cNvPr id="27" name="TextBox 27"/>
          <p:cNvSpPr txBox="1"/>
          <p:nvPr/>
        </p:nvSpPr>
        <p:spPr>
          <a:xfrm>
            <a:off x="1028700" y="3567399"/>
            <a:ext cx="7732029" cy="1579842"/>
          </a:xfrm>
          <a:prstGeom prst="rect">
            <a:avLst/>
          </a:prstGeom>
        </p:spPr>
        <p:txBody>
          <a:bodyPr lIns="0" tIns="0" rIns="0" bIns="0" rtlCol="0" anchor="t">
            <a:spAutoFit/>
          </a:bodyPr>
          <a:lstStyle/>
          <a:p>
            <a:pPr>
              <a:lnSpc>
                <a:spcPts val="6426"/>
              </a:lnSpc>
            </a:pPr>
            <a:r>
              <a:rPr lang="en-US" sz="4284" spc="-171">
                <a:solidFill>
                  <a:srgbClr val="7A1111"/>
                </a:solidFill>
                <a:ea typeface="윤명조"/>
              </a:rPr>
              <a:t>종사자</a:t>
            </a:r>
            <a:r>
              <a:rPr lang="en-US" sz="4284" spc="-171">
                <a:solidFill>
                  <a:srgbClr val="013927"/>
                </a:solidFill>
                <a:ea typeface="윤명조"/>
              </a:rPr>
              <a:t>가 많은 지역</a:t>
            </a:r>
            <a:r>
              <a:rPr lang="en-US" sz="4284" spc="-171">
                <a:solidFill>
                  <a:srgbClr val="FCFEF1"/>
                </a:solidFill>
                <a:ea typeface="윤명조"/>
              </a:rPr>
              <a:t>일수록 </a:t>
            </a:r>
          </a:p>
          <a:p>
            <a:pPr>
              <a:lnSpc>
                <a:spcPts val="6426"/>
              </a:lnSpc>
            </a:pPr>
            <a:r>
              <a:rPr lang="en-US" sz="4284" spc="-171">
                <a:solidFill>
                  <a:srgbClr val="FCFEF1"/>
                </a:solidFill>
                <a:ea typeface="윤명조"/>
              </a:rPr>
              <a:t>스타벅스 매장이 많을 것이다</a:t>
            </a:r>
          </a:p>
        </p:txBody>
      </p:sp>
      <p:sp>
        <p:nvSpPr>
          <p:cNvPr id="28" name="TextBox 28"/>
          <p:cNvSpPr txBox="1"/>
          <p:nvPr/>
        </p:nvSpPr>
        <p:spPr>
          <a:xfrm>
            <a:off x="12483798" y="368717"/>
            <a:ext cx="5204218" cy="405732"/>
          </a:xfrm>
          <a:prstGeom prst="rect">
            <a:avLst/>
          </a:prstGeom>
        </p:spPr>
        <p:txBody>
          <a:bodyPr lIns="0" tIns="0" rIns="0" bIns="0" rtlCol="0" anchor="t">
            <a:spAutoFit/>
          </a:bodyPr>
          <a:lstStyle/>
          <a:p>
            <a:pPr marL="0" lvl="0" indent="0" algn="r">
              <a:lnSpc>
                <a:spcPts val="3178"/>
              </a:lnSpc>
            </a:pPr>
            <a:r>
              <a:rPr lang="en-US" sz="2998" spc="-134">
                <a:solidFill>
                  <a:srgbClr val="E8F6EE"/>
                </a:solidFill>
                <a:latin typeface="윤명조"/>
                <a:ea typeface="윤명조"/>
              </a:rPr>
              <a:t>01. 탐색적 데이터 분석 EDA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Freeform 8"/>
          <p:cNvSpPr/>
          <p:nvPr/>
        </p:nvSpPr>
        <p:spPr>
          <a:xfrm>
            <a:off x="466804" y="1207271"/>
            <a:ext cx="10442416" cy="6259402"/>
          </a:xfrm>
          <a:custGeom>
            <a:avLst/>
            <a:gdLst/>
            <a:ahLst/>
            <a:cxnLst/>
            <a:rect l="l" t="t" r="r" b="b"/>
            <a:pathLst>
              <a:path w="10442416" h="6259402">
                <a:moveTo>
                  <a:pt x="0" y="0"/>
                </a:moveTo>
                <a:lnTo>
                  <a:pt x="10442416" y="0"/>
                </a:lnTo>
                <a:lnTo>
                  <a:pt x="10442416" y="6259402"/>
                </a:lnTo>
                <a:lnTo>
                  <a:pt x="0" y="6259402"/>
                </a:lnTo>
                <a:lnTo>
                  <a:pt x="0" y="0"/>
                </a:lnTo>
                <a:close/>
              </a:path>
            </a:pathLst>
          </a:custGeom>
          <a:blipFill>
            <a:blip r:embed="rId4"/>
            <a:stretch>
              <a:fillRect/>
            </a:stretch>
          </a:blipFill>
        </p:spPr>
      </p:sp>
      <p:sp>
        <p:nvSpPr>
          <p:cNvPr id="9" name="TextBox 9"/>
          <p:cNvSpPr txBox="1"/>
          <p:nvPr/>
        </p:nvSpPr>
        <p:spPr>
          <a:xfrm>
            <a:off x="713203" y="7995970"/>
            <a:ext cx="16871460"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강남구, 서초구, 송파구에 종사자 수가 많은 것이 눈에 띈다.</a:t>
            </a:r>
          </a:p>
          <a:p>
            <a:pPr marL="539749" lvl="1" indent="-269875">
              <a:lnSpc>
                <a:spcPts val="3749"/>
              </a:lnSpc>
              <a:buFont typeface="Arial"/>
              <a:buChar char="•"/>
            </a:pPr>
            <a:r>
              <a:rPr lang="en-US" sz="2499" spc="-74">
                <a:solidFill>
                  <a:srgbClr val="FCFEF1"/>
                </a:solidFill>
                <a:latin typeface="윤명조"/>
                <a:ea typeface="윤명조"/>
              </a:rPr>
              <a:t>중구와 영등포구 또한 종사자가 많은 것으로 보인다.</a:t>
            </a:r>
          </a:p>
        </p:txBody>
      </p:sp>
      <p:grpSp>
        <p:nvGrpSpPr>
          <p:cNvPr id="10" name="Group 10"/>
          <p:cNvGrpSpPr/>
          <p:nvPr/>
        </p:nvGrpSpPr>
        <p:grpSpPr>
          <a:xfrm>
            <a:off x="17260140" y="187064"/>
            <a:ext cx="855751" cy="645213"/>
            <a:chOff x="0" y="0"/>
            <a:chExt cx="1141002" cy="860284"/>
          </a:xfrm>
        </p:grpSpPr>
        <p:grpSp>
          <p:nvGrpSpPr>
            <p:cNvPr id="11" name="Group 11"/>
            <p:cNvGrpSpPr/>
            <p:nvPr/>
          </p:nvGrpSpPr>
          <p:grpSpPr>
            <a:xfrm>
              <a:off x="0" y="0"/>
              <a:ext cx="1141002" cy="860284"/>
              <a:chOff x="0" y="0"/>
              <a:chExt cx="225383" cy="169933"/>
            </a:xfrm>
          </p:grpSpPr>
          <p:sp>
            <p:nvSpPr>
              <p:cNvPr id="12" name="Freeform 12"/>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3" name="TextBox 13"/>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4" name="TextBox 14"/>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17</a:t>
              </a:r>
            </a:p>
          </p:txBody>
        </p:sp>
      </p:grpSp>
      <p:sp>
        <p:nvSpPr>
          <p:cNvPr id="15" name="Freeform 15"/>
          <p:cNvSpPr/>
          <p:nvPr/>
        </p:nvSpPr>
        <p:spPr>
          <a:xfrm>
            <a:off x="11293174" y="2667601"/>
            <a:ext cx="6693421" cy="3338742"/>
          </a:xfrm>
          <a:custGeom>
            <a:avLst/>
            <a:gdLst/>
            <a:ahLst/>
            <a:cxnLst/>
            <a:rect l="l" t="t" r="r" b="b"/>
            <a:pathLst>
              <a:path w="6693421" h="3338742">
                <a:moveTo>
                  <a:pt x="0" y="0"/>
                </a:moveTo>
                <a:lnTo>
                  <a:pt x="6693421" y="0"/>
                </a:lnTo>
                <a:lnTo>
                  <a:pt x="6693421" y="3338742"/>
                </a:lnTo>
                <a:lnTo>
                  <a:pt x="0" y="3338742"/>
                </a:lnTo>
                <a:lnTo>
                  <a:pt x="0" y="0"/>
                </a:lnTo>
                <a:close/>
              </a:path>
            </a:pathLst>
          </a:custGeom>
          <a:blipFill>
            <a:blip r:embed="rId5"/>
            <a:stretch>
              <a:fillRect/>
            </a:stretch>
          </a:blipFill>
          <a:ln w="66675" cap="sq">
            <a:solidFill>
              <a:srgbClr val="7A1111"/>
            </a:solidFill>
            <a:prstDash val="solid"/>
            <a:miter/>
          </a:ln>
        </p:spPr>
      </p:sp>
      <p:sp>
        <p:nvSpPr>
          <p:cNvPr id="16" name="TextBox 16"/>
          <p:cNvSpPr txBox="1"/>
          <p:nvPr/>
        </p:nvSpPr>
        <p:spPr>
          <a:xfrm>
            <a:off x="0" y="196933"/>
            <a:ext cx="14817738"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종사자 수 단계구분도_folium.Choropleth</a:t>
            </a:r>
          </a:p>
        </p:txBody>
      </p:sp>
      <p:sp>
        <p:nvSpPr>
          <p:cNvPr id="17" name="TextBox 17"/>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grpSp>
        <p:nvGrpSpPr>
          <p:cNvPr id="2" name="Group 2"/>
          <p:cNvGrpSpPr/>
          <p:nvPr/>
        </p:nvGrpSpPr>
        <p:grpSpPr>
          <a:xfrm>
            <a:off x="9372726" y="1819275"/>
            <a:ext cx="6612855" cy="751744"/>
            <a:chOff x="0" y="0"/>
            <a:chExt cx="1741657" cy="197990"/>
          </a:xfrm>
        </p:grpSpPr>
        <p:sp>
          <p:nvSpPr>
            <p:cNvPr id="3" name="Freeform 3"/>
            <p:cNvSpPr/>
            <p:nvPr/>
          </p:nvSpPr>
          <p:spPr>
            <a:xfrm>
              <a:off x="0" y="0"/>
              <a:ext cx="1741657" cy="197990"/>
            </a:xfrm>
            <a:custGeom>
              <a:avLst/>
              <a:gdLst/>
              <a:ahLst/>
              <a:cxnLst/>
              <a:rect l="l" t="t" r="r" b="b"/>
              <a:pathLst>
                <a:path w="1741657" h="197990">
                  <a:moveTo>
                    <a:pt x="98995" y="0"/>
                  </a:moveTo>
                  <a:lnTo>
                    <a:pt x="1642662" y="0"/>
                  </a:lnTo>
                  <a:cubicBezTo>
                    <a:pt x="1668918" y="0"/>
                    <a:pt x="1694097" y="10430"/>
                    <a:pt x="1712663" y="28995"/>
                  </a:cubicBezTo>
                  <a:cubicBezTo>
                    <a:pt x="1731228" y="47560"/>
                    <a:pt x="1741657" y="72740"/>
                    <a:pt x="1741657" y="98995"/>
                  </a:cubicBezTo>
                  <a:lnTo>
                    <a:pt x="1741657" y="98995"/>
                  </a:lnTo>
                  <a:cubicBezTo>
                    <a:pt x="1741657" y="153668"/>
                    <a:pt x="1697336" y="197990"/>
                    <a:pt x="1642662" y="197990"/>
                  </a:cubicBezTo>
                  <a:lnTo>
                    <a:pt x="98995" y="197990"/>
                  </a:lnTo>
                  <a:cubicBezTo>
                    <a:pt x="72740" y="197990"/>
                    <a:pt x="47560" y="187560"/>
                    <a:pt x="28995" y="168995"/>
                  </a:cubicBezTo>
                  <a:cubicBezTo>
                    <a:pt x="10430" y="150430"/>
                    <a:pt x="0" y="125250"/>
                    <a:pt x="0" y="98995"/>
                  </a:cubicBezTo>
                  <a:lnTo>
                    <a:pt x="0" y="98995"/>
                  </a:lnTo>
                  <a:cubicBezTo>
                    <a:pt x="0" y="72740"/>
                    <a:pt x="10430" y="47560"/>
                    <a:pt x="28995" y="28995"/>
                  </a:cubicBezTo>
                  <a:cubicBezTo>
                    <a:pt x="47560" y="10430"/>
                    <a:pt x="72740" y="0"/>
                    <a:pt x="98995" y="0"/>
                  </a:cubicBezTo>
                  <a:close/>
                </a:path>
              </a:pathLst>
            </a:custGeom>
            <a:solidFill>
              <a:srgbClr val="E8F6EE">
                <a:alpha val="29804"/>
              </a:srgbClr>
            </a:solidFill>
            <a:ln cap="rnd">
              <a:noFill/>
              <a:prstDash val="solid"/>
              <a:round/>
            </a:ln>
          </p:spPr>
        </p:sp>
        <p:sp>
          <p:nvSpPr>
            <p:cNvPr id="4" name="TextBox 4"/>
            <p:cNvSpPr txBox="1"/>
            <p:nvPr/>
          </p:nvSpPr>
          <p:spPr>
            <a:xfrm>
              <a:off x="0" y="0"/>
              <a:ext cx="1741657" cy="197990"/>
            </a:xfrm>
            <a:prstGeom prst="rect">
              <a:avLst/>
            </a:prstGeom>
          </p:spPr>
          <p:txBody>
            <a:bodyPr lIns="50800" tIns="50800" rIns="50800" bIns="50800" rtlCol="0" anchor="ctr"/>
            <a:lstStyle/>
            <a:p>
              <a:pPr algn="ctr">
                <a:lnSpc>
                  <a:spcPts val="2399"/>
                </a:lnSpc>
              </a:pPr>
              <a:endParaRPr/>
            </a:p>
          </p:txBody>
        </p:sp>
      </p:grpSp>
      <p:sp>
        <p:nvSpPr>
          <p:cNvPr id="5" name="AutoShape 5"/>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6" name="TextBox 6"/>
          <p:cNvSpPr txBox="1"/>
          <p:nvPr/>
        </p:nvSpPr>
        <p:spPr>
          <a:xfrm>
            <a:off x="2199700" y="2020151"/>
            <a:ext cx="6032160" cy="1158886"/>
          </a:xfrm>
          <a:prstGeom prst="rect">
            <a:avLst/>
          </a:prstGeom>
        </p:spPr>
        <p:txBody>
          <a:bodyPr lIns="0" tIns="0" rIns="0" bIns="0" rtlCol="0" anchor="t">
            <a:spAutoFit/>
          </a:bodyPr>
          <a:lstStyle/>
          <a:p>
            <a:pPr algn="ctr">
              <a:lnSpc>
                <a:spcPts val="8800"/>
              </a:lnSpc>
            </a:pPr>
            <a:r>
              <a:rPr lang="en-US" sz="8000" spc="-360">
                <a:solidFill>
                  <a:srgbClr val="FCFEF1"/>
                </a:solidFill>
                <a:ea typeface="Nanum Myeongjo Ultra-Bold"/>
              </a:rPr>
              <a:t>목차</a:t>
            </a:r>
          </a:p>
        </p:txBody>
      </p:sp>
      <p:sp>
        <p:nvSpPr>
          <p:cNvPr id="7" name="Freeform 7"/>
          <p:cNvSpPr/>
          <p:nvPr/>
        </p:nvSpPr>
        <p:spPr>
          <a:xfrm>
            <a:off x="1287560" y="3419138"/>
            <a:ext cx="7856440" cy="6123622"/>
          </a:xfrm>
          <a:custGeom>
            <a:avLst/>
            <a:gdLst/>
            <a:ahLst/>
            <a:cxnLst/>
            <a:rect l="l" t="t" r="r" b="b"/>
            <a:pathLst>
              <a:path w="7856440" h="6123622">
                <a:moveTo>
                  <a:pt x="0" y="0"/>
                </a:moveTo>
                <a:lnTo>
                  <a:pt x="7856440" y="0"/>
                </a:lnTo>
                <a:lnTo>
                  <a:pt x="7856440" y="6123622"/>
                </a:lnTo>
                <a:lnTo>
                  <a:pt x="0" y="6123622"/>
                </a:lnTo>
                <a:lnTo>
                  <a:pt x="0" y="0"/>
                </a:lnTo>
                <a:close/>
              </a:path>
            </a:pathLst>
          </a:custGeom>
          <a:blipFill>
            <a:blip r:embed="rId2">
              <a:alphaModFix amt="60000"/>
            </a:blip>
            <a:stretch>
              <a:fillRect l="-16369" t="-14938" r="-16439" b="-12810"/>
            </a:stretch>
          </a:blipFill>
        </p:spPr>
      </p:sp>
      <p:grpSp>
        <p:nvGrpSpPr>
          <p:cNvPr id="8" name="Group 8"/>
          <p:cNvGrpSpPr/>
          <p:nvPr/>
        </p:nvGrpSpPr>
        <p:grpSpPr>
          <a:xfrm>
            <a:off x="9372726" y="4042890"/>
            <a:ext cx="6612855" cy="751744"/>
            <a:chOff x="0" y="0"/>
            <a:chExt cx="1741657" cy="197990"/>
          </a:xfrm>
        </p:grpSpPr>
        <p:sp>
          <p:nvSpPr>
            <p:cNvPr id="9" name="Freeform 9"/>
            <p:cNvSpPr/>
            <p:nvPr/>
          </p:nvSpPr>
          <p:spPr>
            <a:xfrm>
              <a:off x="0" y="0"/>
              <a:ext cx="1741657" cy="197990"/>
            </a:xfrm>
            <a:custGeom>
              <a:avLst/>
              <a:gdLst/>
              <a:ahLst/>
              <a:cxnLst/>
              <a:rect l="l" t="t" r="r" b="b"/>
              <a:pathLst>
                <a:path w="1741657" h="197990">
                  <a:moveTo>
                    <a:pt x="98995" y="0"/>
                  </a:moveTo>
                  <a:lnTo>
                    <a:pt x="1642662" y="0"/>
                  </a:lnTo>
                  <a:cubicBezTo>
                    <a:pt x="1668918" y="0"/>
                    <a:pt x="1694097" y="10430"/>
                    <a:pt x="1712663" y="28995"/>
                  </a:cubicBezTo>
                  <a:cubicBezTo>
                    <a:pt x="1731228" y="47560"/>
                    <a:pt x="1741657" y="72740"/>
                    <a:pt x="1741657" y="98995"/>
                  </a:cubicBezTo>
                  <a:lnTo>
                    <a:pt x="1741657" y="98995"/>
                  </a:lnTo>
                  <a:cubicBezTo>
                    <a:pt x="1741657" y="153668"/>
                    <a:pt x="1697336" y="197990"/>
                    <a:pt x="1642662" y="197990"/>
                  </a:cubicBezTo>
                  <a:lnTo>
                    <a:pt x="98995" y="197990"/>
                  </a:lnTo>
                  <a:cubicBezTo>
                    <a:pt x="72740" y="197990"/>
                    <a:pt x="47560" y="187560"/>
                    <a:pt x="28995" y="168995"/>
                  </a:cubicBezTo>
                  <a:cubicBezTo>
                    <a:pt x="10430" y="150430"/>
                    <a:pt x="0" y="125250"/>
                    <a:pt x="0" y="98995"/>
                  </a:cubicBezTo>
                  <a:lnTo>
                    <a:pt x="0" y="98995"/>
                  </a:lnTo>
                  <a:cubicBezTo>
                    <a:pt x="0" y="72740"/>
                    <a:pt x="10430" y="47560"/>
                    <a:pt x="28995" y="28995"/>
                  </a:cubicBezTo>
                  <a:cubicBezTo>
                    <a:pt x="47560" y="10430"/>
                    <a:pt x="72740" y="0"/>
                    <a:pt x="98995" y="0"/>
                  </a:cubicBezTo>
                  <a:close/>
                </a:path>
              </a:pathLst>
            </a:custGeom>
            <a:solidFill>
              <a:srgbClr val="E8F6EE">
                <a:alpha val="29804"/>
              </a:srgbClr>
            </a:solidFill>
            <a:ln cap="rnd">
              <a:noFill/>
              <a:prstDash val="solid"/>
              <a:round/>
            </a:ln>
          </p:spPr>
        </p:sp>
        <p:sp>
          <p:nvSpPr>
            <p:cNvPr id="10" name="TextBox 10"/>
            <p:cNvSpPr txBox="1"/>
            <p:nvPr/>
          </p:nvSpPr>
          <p:spPr>
            <a:xfrm>
              <a:off x="0" y="0"/>
              <a:ext cx="1741657" cy="197990"/>
            </a:xfrm>
            <a:prstGeom prst="rect">
              <a:avLst/>
            </a:prstGeom>
          </p:spPr>
          <p:txBody>
            <a:bodyPr lIns="50800" tIns="50800" rIns="50800" bIns="50800" rtlCol="0" anchor="ctr"/>
            <a:lstStyle/>
            <a:p>
              <a:pPr algn="ctr">
                <a:lnSpc>
                  <a:spcPts val="2399"/>
                </a:lnSpc>
              </a:pPr>
              <a:endParaRPr/>
            </a:p>
          </p:txBody>
        </p:sp>
      </p:grpSp>
      <p:grpSp>
        <p:nvGrpSpPr>
          <p:cNvPr id="11" name="Group 11"/>
          <p:cNvGrpSpPr/>
          <p:nvPr/>
        </p:nvGrpSpPr>
        <p:grpSpPr>
          <a:xfrm>
            <a:off x="9372726" y="6266505"/>
            <a:ext cx="6612855" cy="751744"/>
            <a:chOff x="0" y="0"/>
            <a:chExt cx="1741657" cy="197990"/>
          </a:xfrm>
        </p:grpSpPr>
        <p:sp>
          <p:nvSpPr>
            <p:cNvPr id="12" name="Freeform 12"/>
            <p:cNvSpPr/>
            <p:nvPr/>
          </p:nvSpPr>
          <p:spPr>
            <a:xfrm>
              <a:off x="0" y="0"/>
              <a:ext cx="1741657" cy="197990"/>
            </a:xfrm>
            <a:custGeom>
              <a:avLst/>
              <a:gdLst/>
              <a:ahLst/>
              <a:cxnLst/>
              <a:rect l="l" t="t" r="r" b="b"/>
              <a:pathLst>
                <a:path w="1741657" h="197990">
                  <a:moveTo>
                    <a:pt x="98995" y="0"/>
                  </a:moveTo>
                  <a:lnTo>
                    <a:pt x="1642662" y="0"/>
                  </a:lnTo>
                  <a:cubicBezTo>
                    <a:pt x="1668918" y="0"/>
                    <a:pt x="1694097" y="10430"/>
                    <a:pt x="1712663" y="28995"/>
                  </a:cubicBezTo>
                  <a:cubicBezTo>
                    <a:pt x="1731228" y="47560"/>
                    <a:pt x="1741657" y="72740"/>
                    <a:pt x="1741657" y="98995"/>
                  </a:cubicBezTo>
                  <a:lnTo>
                    <a:pt x="1741657" y="98995"/>
                  </a:lnTo>
                  <a:cubicBezTo>
                    <a:pt x="1741657" y="153668"/>
                    <a:pt x="1697336" y="197990"/>
                    <a:pt x="1642662" y="197990"/>
                  </a:cubicBezTo>
                  <a:lnTo>
                    <a:pt x="98995" y="197990"/>
                  </a:lnTo>
                  <a:cubicBezTo>
                    <a:pt x="72740" y="197990"/>
                    <a:pt x="47560" y="187560"/>
                    <a:pt x="28995" y="168995"/>
                  </a:cubicBezTo>
                  <a:cubicBezTo>
                    <a:pt x="10430" y="150430"/>
                    <a:pt x="0" y="125250"/>
                    <a:pt x="0" y="98995"/>
                  </a:cubicBezTo>
                  <a:lnTo>
                    <a:pt x="0" y="98995"/>
                  </a:lnTo>
                  <a:cubicBezTo>
                    <a:pt x="0" y="72740"/>
                    <a:pt x="10430" y="47560"/>
                    <a:pt x="28995" y="28995"/>
                  </a:cubicBezTo>
                  <a:cubicBezTo>
                    <a:pt x="47560" y="10430"/>
                    <a:pt x="72740" y="0"/>
                    <a:pt x="98995" y="0"/>
                  </a:cubicBezTo>
                  <a:close/>
                </a:path>
              </a:pathLst>
            </a:custGeom>
            <a:solidFill>
              <a:srgbClr val="E8F6EE">
                <a:alpha val="29804"/>
              </a:srgbClr>
            </a:solidFill>
            <a:ln cap="rnd">
              <a:noFill/>
              <a:prstDash val="solid"/>
              <a:round/>
            </a:ln>
          </p:spPr>
        </p:sp>
        <p:sp>
          <p:nvSpPr>
            <p:cNvPr id="13" name="TextBox 13"/>
            <p:cNvSpPr txBox="1"/>
            <p:nvPr/>
          </p:nvSpPr>
          <p:spPr>
            <a:xfrm>
              <a:off x="0" y="0"/>
              <a:ext cx="1741657" cy="197990"/>
            </a:xfrm>
            <a:prstGeom prst="rect">
              <a:avLst/>
            </a:prstGeom>
          </p:spPr>
          <p:txBody>
            <a:bodyPr lIns="50800" tIns="50800" rIns="50800" bIns="50800" rtlCol="0" anchor="ctr"/>
            <a:lstStyle/>
            <a:p>
              <a:pPr algn="ctr">
                <a:lnSpc>
                  <a:spcPts val="2399"/>
                </a:lnSpc>
              </a:pPr>
              <a:endParaRPr/>
            </a:p>
          </p:txBody>
        </p:sp>
      </p:grpSp>
      <p:graphicFrame>
        <p:nvGraphicFramePr>
          <p:cNvPr id="14" name="Table 14"/>
          <p:cNvGraphicFramePr>
            <a:graphicFrameLocks noGrp="1"/>
          </p:cNvGraphicFramePr>
          <p:nvPr/>
        </p:nvGraphicFramePr>
        <p:xfrm>
          <a:off x="10107043" y="1819275"/>
          <a:ext cx="6564931" cy="7877175"/>
        </p:xfrm>
        <a:graphic>
          <a:graphicData uri="http://schemas.openxmlformats.org/drawingml/2006/table">
            <a:tbl>
              <a:tblPr/>
              <a:tblGrid>
                <a:gridCol w="732383">
                  <a:extLst>
                    <a:ext uri="{9D8B030D-6E8A-4147-A177-3AD203B41FA5}">
                      <a16:colId xmlns:a16="http://schemas.microsoft.com/office/drawing/2014/main" val="20000"/>
                    </a:ext>
                  </a:extLst>
                </a:gridCol>
                <a:gridCol w="5832548">
                  <a:extLst>
                    <a:ext uri="{9D8B030D-6E8A-4147-A177-3AD203B41FA5}">
                      <a16:colId xmlns:a16="http://schemas.microsoft.com/office/drawing/2014/main" val="20001"/>
                    </a:ext>
                  </a:extLst>
                </a:gridCol>
              </a:tblGrid>
              <a:tr h="752475">
                <a:tc>
                  <a:txBody>
                    <a:bodyPr/>
                    <a:lstStyle/>
                    <a:p>
                      <a:pPr algn="l">
                        <a:lnSpc>
                          <a:spcPts val="4900"/>
                        </a:lnSpc>
                        <a:defRPr/>
                      </a:pPr>
                      <a:r>
                        <a:rPr lang="en-US" sz="3500">
                          <a:solidFill>
                            <a:srgbClr val="FCFEF1"/>
                          </a:solidFill>
                          <a:latin typeface="Nanum Myeongjo Bold"/>
                        </a:rPr>
                        <a:t>00.</a:t>
                      </a:r>
                      <a:endParaRPr lang="en-US" sz="1100"/>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4200"/>
                        </a:lnSpc>
                        <a:defRPr/>
                      </a:pPr>
                      <a:r>
                        <a:rPr lang="en-US" sz="3000">
                          <a:solidFill>
                            <a:srgbClr val="FCFEF1"/>
                          </a:solidFill>
                          <a:ea typeface="윤명조"/>
                        </a:rPr>
                        <a:t>프로젝트 소개</a:t>
                      </a:r>
                      <a:endParaRPr lang="en-US" sz="1100"/>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1476375">
                <a:tc>
                  <a:txBody>
                    <a:bodyPr/>
                    <a:lstStyle/>
                    <a:p>
                      <a:pPr algn="l">
                        <a:lnSpc>
                          <a:spcPts val="4900"/>
                        </a:lnSpc>
                        <a:defRPr/>
                      </a:pPr>
                      <a:endParaRPr lang="en-US" sz="1100"/>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marL="539753" lvl="1" indent="-269876" algn="l">
                        <a:lnSpc>
                          <a:spcPts val="3500"/>
                        </a:lnSpc>
                        <a:buFont typeface="Arial"/>
                        <a:buChar char="•"/>
                        <a:defRPr/>
                      </a:pPr>
                      <a:r>
                        <a:rPr lang="en-US" sz="2500">
                          <a:solidFill>
                            <a:srgbClr val="FCFEF1"/>
                          </a:solidFill>
                          <a:ea typeface="윤명조"/>
                        </a:rPr>
                        <a:t>주제 및 선정 배경</a:t>
                      </a:r>
                      <a:endParaRPr lang="en-US" sz="1100"/>
                    </a:p>
                    <a:p>
                      <a:pPr marL="539753" lvl="1" indent="-269876">
                        <a:lnSpc>
                          <a:spcPts val="3500"/>
                        </a:lnSpc>
                        <a:buFont typeface="Arial"/>
                        <a:buChar char="•"/>
                      </a:pPr>
                      <a:r>
                        <a:rPr lang="en-US" sz="2500">
                          <a:solidFill>
                            <a:srgbClr val="FCFEF1"/>
                          </a:solidFill>
                          <a:latin typeface="윤명조"/>
                          <a:ea typeface="윤명조"/>
                        </a:rPr>
                        <a:t>프로젝트 개요(가설 설명)</a:t>
                      </a:r>
                    </a:p>
                    <a:p>
                      <a:pPr marL="539753" lvl="1" indent="-269876">
                        <a:lnSpc>
                          <a:spcPts val="3500"/>
                        </a:lnSpc>
                        <a:buFont typeface="Arial"/>
                        <a:buChar char="•"/>
                      </a:pPr>
                      <a:r>
                        <a:rPr lang="en-US" sz="2500">
                          <a:solidFill>
                            <a:srgbClr val="FCFEF1"/>
                          </a:solidFill>
                          <a:ea typeface="윤명조"/>
                        </a:rPr>
                        <a:t>프로젝트 플로우</a:t>
                      </a:r>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752475">
                <a:tc>
                  <a:txBody>
                    <a:bodyPr/>
                    <a:lstStyle/>
                    <a:p>
                      <a:pPr algn="l">
                        <a:lnSpc>
                          <a:spcPts val="4900"/>
                        </a:lnSpc>
                        <a:defRPr/>
                      </a:pPr>
                      <a:r>
                        <a:rPr lang="en-US" sz="3500">
                          <a:solidFill>
                            <a:srgbClr val="FCFEF1"/>
                          </a:solidFill>
                          <a:latin typeface="Nanum Myeongjo Bold"/>
                        </a:rPr>
                        <a:t>01.</a:t>
                      </a:r>
                      <a:endParaRPr lang="en-US" sz="1100"/>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4200"/>
                        </a:lnSpc>
                        <a:defRPr/>
                      </a:pPr>
                      <a:r>
                        <a:rPr lang="en-US" sz="3000">
                          <a:solidFill>
                            <a:srgbClr val="FCFEF1"/>
                          </a:solidFill>
                          <a:latin typeface="윤명조"/>
                          <a:ea typeface="윤명조"/>
                        </a:rPr>
                        <a:t>탐색적 데이터 분석(EDA)</a:t>
                      </a:r>
                      <a:endParaRPr lang="en-US" sz="1100"/>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1476375">
                <a:tc>
                  <a:txBody>
                    <a:bodyPr/>
                    <a:lstStyle/>
                    <a:p>
                      <a:pPr algn="l">
                        <a:lnSpc>
                          <a:spcPts val="4900"/>
                        </a:lnSpc>
                        <a:defRPr/>
                      </a:pPr>
                      <a:endParaRPr lang="en-US" sz="1100"/>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marL="539753" lvl="1" indent="-269876" algn="l">
                        <a:lnSpc>
                          <a:spcPts val="3500"/>
                        </a:lnSpc>
                        <a:buFont typeface="Arial"/>
                        <a:buChar char="•"/>
                        <a:defRPr/>
                      </a:pPr>
                      <a:r>
                        <a:rPr lang="en-US" sz="2500">
                          <a:solidFill>
                            <a:srgbClr val="FCFEF1"/>
                          </a:solidFill>
                          <a:latin typeface="윤명조"/>
                          <a:ea typeface="윤명조"/>
                        </a:rPr>
                        <a:t>가설 1,2                         p.12~18</a:t>
                      </a:r>
                      <a:endParaRPr lang="en-US" sz="1100"/>
                    </a:p>
                    <a:p>
                      <a:pPr marL="539753" lvl="1" indent="-269876">
                        <a:lnSpc>
                          <a:spcPts val="3500"/>
                        </a:lnSpc>
                        <a:buFont typeface="Arial"/>
                        <a:buChar char="•"/>
                      </a:pPr>
                      <a:r>
                        <a:rPr lang="en-US" sz="2500">
                          <a:solidFill>
                            <a:srgbClr val="FCFEF1"/>
                          </a:solidFill>
                          <a:latin typeface="윤명조"/>
                          <a:ea typeface="윤명조"/>
                        </a:rPr>
                        <a:t>가설 3,4                        p.20~30</a:t>
                      </a:r>
                    </a:p>
                    <a:p>
                      <a:pPr marL="539753" lvl="1" indent="-269876">
                        <a:lnSpc>
                          <a:spcPts val="3500"/>
                        </a:lnSpc>
                        <a:buFont typeface="Arial"/>
                        <a:buChar char="•"/>
                      </a:pPr>
                      <a:r>
                        <a:rPr lang="en-US" sz="2500">
                          <a:solidFill>
                            <a:srgbClr val="FCFEF1"/>
                          </a:solidFill>
                          <a:latin typeface="윤명조"/>
                          <a:ea typeface="윤명조"/>
                        </a:rPr>
                        <a:t>가설 5                          p.31~34</a:t>
                      </a:r>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752475">
                <a:tc>
                  <a:txBody>
                    <a:bodyPr/>
                    <a:lstStyle/>
                    <a:p>
                      <a:pPr algn="l">
                        <a:lnSpc>
                          <a:spcPts val="4900"/>
                        </a:lnSpc>
                        <a:defRPr/>
                      </a:pPr>
                      <a:r>
                        <a:rPr lang="en-US" sz="3500">
                          <a:solidFill>
                            <a:srgbClr val="FCFEF1"/>
                          </a:solidFill>
                          <a:latin typeface="Nanum Myeongjo Bold"/>
                        </a:rPr>
                        <a:t>02.</a:t>
                      </a:r>
                      <a:endParaRPr lang="en-US" sz="1100"/>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l">
                        <a:lnSpc>
                          <a:spcPts val="4200"/>
                        </a:lnSpc>
                        <a:defRPr/>
                      </a:pPr>
                      <a:r>
                        <a:rPr lang="en-US" sz="3000">
                          <a:solidFill>
                            <a:srgbClr val="FCFEF1"/>
                          </a:solidFill>
                          <a:ea typeface="윤명조"/>
                        </a:rPr>
                        <a:t>프로젝트 수행 절차 및 방법</a:t>
                      </a:r>
                      <a:endParaRPr lang="en-US" sz="1100"/>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FCFCF"/>
                      </a:solidFill>
                      <a:prstDash val="solid"/>
                      <a:round/>
                      <a:headEnd type="none" w="med" len="med"/>
                      <a:tailEnd type="none" w="med" len="med"/>
                    </a:lnB>
                  </a:tcPr>
                </a:tc>
                <a:extLst>
                  <a:ext uri="{0D108BD9-81ED-4DB2-BD59-A6C34878D82A}">
                    <a16:rowId xmlns:a16="http://schemas.microsoft.com/office/drawing/2014/main" val="10004"/>
                  </a:ext>
                </a:extLst>
              </a:tr>
              <a:tr h="1914525">
                <a:tc>
                  <a:txBody>
                    <a:bodyPr/>
                    <a:lstStyle/>
                    <a:p>
                      <a:pPr algn="l">
                        <a:lnSpc>
                          <a:spcPts val="4900"/>
                        </a:lnSpc>
                        <a:defRPr/>
                      </a:pPr>
                      <a:endParaRPr lang="en-US" sz="1100"/>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marL="539753" lvl="1" indent="-269876" algn="l">
                        <a:lnSpc>
                          <a:spcPts val="3500"/>
                        </a:lnSpc>
                        <a:buFont typeface="Arial"/>
                        <a:buChar char="•"/>
                        <a:defRPr/>
                      </a:pPr>
                      <a:r>
                        <a:rPr lang="en-US" sz="2500">
                          <a:solidFill>
                            <a:srgbClr val="FCFEF1"/>
                          </a:solidFill>
                          <a:latin typeface="윤명조"/>
                          <a:ea typeface="윤명조"/>
                        </a:rPr>
                        <a:t>데이터 수집 및 전처리     p.37~39</a:t>
                      </a:r>
                      <a:endParaRPr lang="en-US" sz="1100"/>
                    </a:p>
                    <a:p>
                      <a:pPr marL="539753" lvl="1" indent="-269876">
                        <a:lnSpc>
                          <a:spcPts val="3500"/>
                        </a:lnSpc>
                        <a:buFont typeface="Arial"/>
                        <a:buChar char="•"/>
                      </a:pPr>
                      <a:r>
                        <a:rPr lang="en-US" sz="2500">
                          <a:solidFill>
                            <a:srgbClr val="FCFEF1"/>
                          </a:solidFill>
                          <a:latin typeface="윤명조"/>
                          <a:ea typeface="윤명조"/>
                        </a:rPr>
                        <a:t>데이터 시각화                 p.38</a:t>
                      </a:r>
                    </a:p>
                    <a:p>
                      <a:pPr marL="539753" lvl="1" indent="-269876">
                        <a:lnSpc>
                          <a:spcPts val="3500"/>
                        </a:lnSpc>
                        <a:buFont typeface="Arial"/>
                        <a:buChar char="•"/>
                      </a:pPr>
                      <a:r>
                        <a:rPr lang="en-US" sz="2500">
                          <a:solidFill>
                            <a:srgbClr val="FCFEF1"/>
                          </a:solidFill>
                          <a:latin typeface="윤명조"/>
                          <a:ea typeface="윤명조"/>
                        </a:rPr>
                        <a:t>데이터 출처                     p.39</a:t>
                      </a:r>
                    </a:p>
                    <a:p>
                      <a:pPr marL="539753" lvl="1" indent="-269876">
                        <a:lnSpc>
                          <a:spcPts val="3500"/>
                        </a:lnSpc>
                        <a:buFont typeface="Arial"/>
                        <a:buChar char="•"/>
                      </a:pPr>
                      <a:r>
                        <a:rPr lang="en-US" sz="2500">
                          <a:solidFill>
                            <a:srgbClr val="FCFEF1"/>
                          </a:solidFill>
                          <a:latin typeface="윤명조"/>
                        </a:rPr>
                        <a:t>Full Code                        p.41~110</a:t>
                      </a:r>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FCFCF"/>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752475">
                <a:tc>
                  <a:txBody>
                    <a:bodyPr/>
                    <a:lstStyle/>
                    <a:p>
                      <a:pPr algn="l">
                        <a:lnSpc>
                          <a:spcPts val="4900"/>
                        </a:lnSpc>
                        <a:defRPr/>
                      </a:pPr>
                      <a:endParaRPr lang="en-US" sz="1100"/>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tc>
                  <a:txBody>
                    <a:bodyPr/>
                    <a:lstStyle/>
                    <a:p>
                      <a:pPr algn="l">
                        <a:lnSpc>
                          <a:spcPts val="4200"/>
                        </a:lnSpc>
                        <a:defRPr/>
                      </a:pPr>
                      <a:endParaRPr lang="en-US" sz="1100"/>
                    </a:p>
                  </a:txBody>
                  <a:tcPr marL="66675" marR="66675" marT="66675" marB="66675"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Freeform 8"/>
          <p:cNvSpPr/>
          <p:nvPr/>
        </p:nvSpPr>
        <p:spPr>
          <a:xfrm>
            <a:off x="452295" y="1210289"/>
            <a:ext cx="10442416" cy="6253366"/>
          </a:xfrm>
          <a:custGeom>
            <a:avLst/>
            <a:gdLst/>
            <a:ahLst/>
            <a:cxnLst/>
            <a:rect l="l" t="t" r="r" b="b"/>
            <a:pathLst>
              <a:path w="10442416" h="6253366">
                <a:moveTo>
                  <a:pt x="0" y="0"/>
                </a:moveTo>
                <a:lnTo>
                  <a:pt x="10442416" y="0"/>
                </a:lnTo>
                <a:lnTo>
                  <a:pt x="10442416" y="6253366"/>
                </a:lnTo>
                <a:lnTo>
                  <a:pt x="0" y="6253366"/>
                </a:lnTo>
                <a:lnTo>
                  <a:pt x="0" y="0"/>
                </a:lnTo>
                <a:close/>
              </a:path>
            </a:pathLst>
          </a:custGeom>
          <a:blipFill>
            <a:blip r:embed="rId4"/>
            <a:stretch>
              <a:fillRect/>
            </a:stretch>
          </a:blipFill>
        </p:spPr>
      </p:sp>
      <p:grpSp>
        <p:nvGrpSpPr>
          <p:cNvPr id="9" name="Group 9"/>
          <p:cNvGrpSpPr/>
          <p:nvPr/>
        </p:nvGrpSpPr>
        <p:grpSpPr>
          <a:xfrm>
            <a:off x="17260140" y="187064"/>
            <a:ext cx="855751" cy="645213"/>
            <a:chOff x="0" y="0"/>
            <a:chExt cx="1141002" cy="860284"/>
          </a:xfrm>
        </p:grpSpPr>
        <p:grpSp>
          <p:nvGrpSpPr>
            <p:cNvPr id="10" name="Group 10"/>
            <p:cNvGrpSpPr/>
            <p:nvPr/>
          </p:nvGrpSpPr>
          <p:grpSpPr>
            <a:xfrm>
              <a:off x="0" y="0"/>
              <a:ext cx="1141002" cy="860284"/>
              <a:chOff x="0" y="0"/>
              <a:chExt cx="225383" cy="169933"/>
            </a:xfrm>
          </p:grpSpPr>
          <p:sp>
            <p:nvSpPr>
              <p:cNvPr id="11" name="Freeform 11"/>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2" name="TextBox 12"/>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3" name="TextBox 13"/>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18</a:t>
              </a:r>
            </a:p>
          </p:txBody>
        </p:sp>
      </p:grpSp>
      <p:sp>
        <p:nvSpPr>
          <p:cNvPr id="14" name="Freeform 14"/>
          <p:cNvSpPr/>
          <p:nvPr/>
        </p:nvSpPr>
        <p:spPr>
          <a:xfrm>
            <a:off x="11828529" y="1210289"/>
            <a:ext cx="5691188" cy="6253366"/>
          </a:xfrm>
          <a:custGeom>
            <a:avLst/>
            <a:gdLst/>
            <a:ahLst/>
            <a:cxnLst/>
            <a:rect l="l" t="t" r="r" b="b"/>
            <a:pathLst>
              <a:path w="5691188" h="6253366">
                <a:moveTo>
                  <a:pt x="0" y="0"/>
                </a:moveTo>
                <a:lnTo>
                  <a:pt x="5691187" y="0"/>
                </a:lnTo>
                <a:lnTo>
                  <a:pt x="5691187" y="6253366"/>
                </a:lnTo>
                <a:lnTo>
                  <a:pt x="0" y="6253366"/>
                </a:lnTo>
                <a:lnTo>
                  <a:pt x="0" y="0"/>
                </a:lnTo>
                <a:close/>
              </a:path>
            </a:pathLst>
          </a:custGeom>
          <a:blipFill>
            <a:blip r:embed="rId5"/>
            <a:stretch>
              <a:fillRect/>
            </a:stretch>
          </a:blipFill>
          <a:ln w="66675" cap="sq">
            <a:solidFill>
              <a:srgbClr val="7A1111"/>
            </a:solidFill>
            <a:prstDash val="solid"/>
            <a:miter/>
          </a:ln>
        </p:spPr>
      </p:sp>
      <p:sp>
        <p:nvSpPr>
          <p:cNvPr id="15" name="TextBox 15"/>
          <p:cNvSpPr txBox="1"/>
          <p:nvPr/>
        </p:nvSpPr>
        <p:spPr>
          <a:xfrm>
            <a:off x="713203" y="7995970"/>
            <a:ext cx="16868286"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종사자 수에 비해 스타벅스 매장이 가장 많은 곳은 종로구, 서대문구, 용산구 순이다.</a:t>
            </a:r>
          </a:p>
          <a:p>
            <a:pPr marL="539749" lvl="1" indent="-269875">
              <a:lnSpc>
                <a:spcPts val="3749"/>
              </a:lnSpc>
              <a:buFont typeface="Arial"/>
              <a:buChar char="•"/>
            </a:pPr>
            <a:r>
              <a:rPr lang="en-US" sz="2499" spc="-74">
                <a:solidFill>
                  <a:srgbClr val="FCFEF1"/>
                </a:solidFill>
                <a:latin typeface="윤명조"/>
                <a:ea typeface="윤명조"/>
              </a:rPr>
              <a:t>그러나 전반적으로 종사자수-스타벅스 매장 비율이 고르므로 종사자수가 많은 지역에는 매장도 그만큼 많다고 볼 수 있다.</a:t>
            </a:r>
          </a:p>
        </p:txBody>
      </p:sp>
      <p:sp>
        <p:nvSpPr>
          <p:cNvPr id="16" name="TextBox 16"/>
          <p:cNvSpPr txBox="1"/>
          <p:nvPr/>
        </p:nvSpPr>
        <p:spPr>
          <a:xfrm>
            <a:off x="0" y="196933"/>
            <a:ext cx="16175534"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스타벅스 매장 수 버블차트_folium.CircleMarker</a:t>
            </a:r>
          </a:p>
        </p:txBody>
      </p:sp>
      <p:sp>
        <p:nvSpPr>
          <p:cNvPr id="17" name="TextBox 17"/>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13927"/>
            </a:solidFill>
          </p:spPr>
        </p:sp>
        <p:sp>
          <p:nvSpPr>
            <p:cNvPr id="4" name="TextBox 4"/>
            <p:cNvSpPr txBox="1"/>
            <p:nvPr/>
          </p:nvSpPr>
          <p:spPr>
            <a:xfrm>
              <a:off x="0" y="28575"/>
              <a:ext cx="4816593" cy="2680758"/>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9047004" y="1023937"/>
            <a:ext cx="9446003" cy="4763"/>
          </a:xfrm>
          <a:prstGeom prst="line">
            <a:avLst/>
          </a:prstGeom>
          <a:ln w="9525" cap="flat">
            <a:solidFill>
              <a:srgbClr val="013927"/>
            </a:solidFill>
            <a:prstDash val="solid"/>
            <a:headEnd type="none" w="sm" len="sm"/>
            <a:tailEnd type="none" w="sm" len="sm"/>
          </a:ln>
        </p:spPr>
      </p:sp>
      <p:sp>
        <p:nvSpPr>
          <p:cNvPr id="6" name="AutoShape 6"/>
          <p:cNvSpPr/>
          <p:nvPr/>
        </p:nvSpPr>
        <p:spPr>
          <a:xfrm>
            <a:off x="9047002" y="9258300"/>
            <a:ext cx="9446005" cy="0"/>
          </a:xfrm>
          <a:prstGeom prst="line">
            <a:avLst/>
          </a:prstGeom>
          <a:ln w="9525" cap="flat">
            <a:solidFill>
              <a:srgbClr val="013927"/>
            </a:solidFill>
            <a:prstDash val="solid"/>
            <a:headEnd type="none" w="sm" len="sm"/>
            <a:tailEnd type="none" w="sm" len="sm"/>
          </a:ln>
        </p:spPr>
      </p:sp>
      <p:sp>
        <p:nvSpPr>
          <p:cNvPr id="7" name="AutoShape 7"/>
          <p:cNvSpPr/>
          <p:nvPr/>
        </p:nvSpPr>
        <p:spPr>
          <a:xfrm flipV="1">
            <a:off x="831065" y="2249498"/>
            <a:ext cx="7297845" cy="18776"/>
          </a:xfrm>
          <a:prstGeom prst="line">
            <a:avLst/>
          </a:prstGeom>
          <a:ln w="9525" cap="flat">
            <a:solidFill>
              <a:srgbClr val="FCFEF1"/>
            </a:solidFill>
            <a:prstDash val="solid"/>
            <a:headEnd type="none" w="sm" len="sm"/>
            <a:tailEnd type="none" w="sm" len="sm"/>
          </a:ln>
        </p:spPr>
      </p:sp>
      <p:grpSp>
        <p:nvGrpSpPr>
          <p:cNvPr id="8" name="Group 8"/>
          <p:cNvGrpSpPr/>
          <p:nvPr/>
        </p:nvGrpSpPr>
        <p:grpSpPr>
          <a:xfrm>
            <a:off x="877122" y="4922452"/>
            <a:ext cx="3544712" cy="534211"/>
            <a:chOff x="0" y="0"/>
            <a:chExt cx="933587" cy="140698"/>
          </a:xfrm>
        </p:grpSpPr>
        <p:sp>
          <p:nvSpPr>
            <p:cNvPr id="9" name="Freeform 9"/>
            <p:cNvSpPr/>
            <p:nvPr/>
          </p:nvSpPr>
          <p:spPr>
            <a:xfrm>
              <a:off x="0" y="0"/>
              <a:ext cx="933587" cy="140698"/>
            </a:xfrm>
            <a:custGeom>
              <a:avLst/>
              <a:gdLst/>
              <a:ahLst/>
              <a:cxnLst/>
              <a:rect l="l" t="t" r="r" b="b"/>
              <a:pathLst>
                <a:path w="933587" h="140698">
                  <a:moveTo>
                    <a:pt x="0" y="0"/>
                  </a:moveTo>
                  <a:lnTo>
                    <a:pt x="933587" y="0"/>
                  </a:lnTo>
                  <a:lnTo>
                    <a:pt x="933587" y="140698"/>
                  </a:lnTo>
                  <a:lnTo>
                    <a:pt x="0" y="140698"/>
                  </a:lnTo>
                  <a:close/>
                </a:path>
              </a:pathLst>
            </a:custGeom>
            <a:solidFill>
              <a:srgbClr val="000000">
                <a:alpha val="80000"/>
              </a:srgbClr>
            </a:solidFill>
          </p:spPr>
        </p:sp>
        <p:sp>
          <p:nvSpPr>
            <p:cNvPr id="10" name="TextBox 10"/>
            <p:cNvSpPr txBox="1"/>
            <p:nvPr/>
          </p:nvSpPr>
          <p:spPr>
            <a:xfrm>
              <a:off x="0" y="0"/>
              <a:ext cx="933587" cy="140698"/>
            </a:xfrm>
            <a:prstGeom prst="rect">
              <a:avLst/>
            </a:prstGeom>
          </p:spPr>
          <p:txBody>
            <a:bodyPr lIns="50800" tIns="50800" rIns="50800" bIns="50800" rtlCol="0" anchor="ctr"/>
            <a:lstStyle/>
            <a:p>
              <a:pPr algn="ctr">
                <a:lnSpc>
                  <a:spcPts val="2879"/>
                </a:lnSpc>
              </a:pPr>
              <a:endParaRPr/>
            </a:p>
          </p:txBody>
        </p:sp>
      </p:grpSp>
      <p:grpSp>
        <p:nvGrpSpPr>
          <p:cNvPr id="11" name="Group 11"/>
          <p:cNvGrpSpPr/>
          <p:nvPr/>
        </p:nvGrpSpPr>
        <p:grpSpPr>
          <a:xfrm>
            <a:off x="442332" y="2692418"/>
            <a:ext cx="17352968" cy="2617005"/>
            <a:chOff x="0" y="0"/>
            <a:chExt cx="23137291" cy="3489340"/>
          </a:xfrm>
        </p:grpSpPr>
        <p:sp>
          <p:nvSpPr>
            <p:cNvPr id="12" name="TextBox 12"/>
            <p:cNvSpPr txBox="1"/>
            <p:nvPr/>
          </p:nvSpPr>
          <p:spPr>
            <a:xfrm>
              <a:off x="0" y="1009666"/>
              <a:ext cx="23137291" cy="2479675"/>
            </a:xfrm>
            <a:prstGeom prst="rect">
              <a:avLst/>
            </a:prstGeom>
          </p:spPr>
          <p:txBody>
            <a:bodyPr lIns="0" tIns="0" rIns="0" bIns="0" rtlCol="0" anchor="t">
              <a:spAutoFit/>
            </a:bodyPr>
            <a:lstStyle/>
            <a:p>
              <a:pPr marL="539751" lvl="1" indent="-269876">
                <a:lnSpc>
                  <a:spcPts val="3750"/>
                </a:lnSpc>
                <a:buFont typeface="Arial"/>
                <a:buChar char="•"/>
              </a:pPr>
              <a:r>
                <a:rPr lang="en-US" sz="2500" spc="-75">
                  <a:solidFill>
                    <a:srgbClr val="FCFEF1"/>
                  </a:solidFill>
                  <a:latin typeface="윤명조"/>
                  <a:ea typeface="윤명조"/>
                </a:rPr>
                <a:t>결론: 시군구별 인구 단계구분도에서 중구와 종로구가 서울에서 주민등록인구가 적은 구역으로 나타남</a:t>
              </a:r>
            </a:p>
            <a:p>
              <a:pPr marL="539751" lvl="1" indent="-269876">
                <a:lnSpc>
                  <a:spcPts val="3750"/>
                </a:lnSpc>
                <a:buFont typeface="Arial"/>
                <a:buChar char="•"/>
              </a:pPr>
              <a:r>
                <a:rPr lang="en-US" sz="2500" spc="-75">
                  <a:solidFill>
                    <a:srgbClr val="FCFEF1"/>
                  </a:solidFill>
                  <a:latin typeface="윤명조"/>
                  <a:ea typeface="윤명조"/>
                </a:rPr>
                <a:t>그러나 인구 1만명당 스타벅스 매장수는 중구와 종로구가 가장 많은 편</a:t>
              </a:r>
            </a:p>
            <a:p>
              <a:pPr marL="539751" lvl="1" indent="-269876">
                <a:lnSpc>
                  <a:spcPts val="3750"/>
                </a:lnSpc>
                <a:buFont typeface="Arial"/>
                <a:buChar char="•"/>
              </a:pPr>
              <a:r>
                <a:rPr lang="en-US" sz="2500" spc="-75">
                  <a:solidFill>
                    <a:srgbClr val="FCFEF1"/>
                  </a:solidFill>
                  <a:ea typeface="윤명조"/>
                </a:rPr>
                <a:t>거주인구수를 나타내는 지도와 주민등록인구 만명당 스타벅스 매장 수 나타내는 버블차트 사이에 큰 연관성은 없다고 보여짐</a:t>
              </a:r>
            </a:p>
            <a:p>
              <a:pPr marL="539751" lvl="1" indent="-269876">
                <a:lnSpc>
                  <a:spcPts val="3750"/>
                </a:lnSpc>
                <a:buFont typeface="Arial"/>
                <a:buChar char="•"/>
              </a:pPr>
              <a:r>
                <a:rPr lang="en-US" sz="2500" spc="-75">
                  <a:solidFill>
                    <a:srgbClr val="FCFEF1"/>
                  </a:solidFill>
                  <a:latin typeface="윤명조"/>
                  <a:ea typeface="윤명조"/>
                </a:rPr>
                <a:t>가설1은 유의미하지 않다</a:t>
              </a:r>
            </a:p>
          </p:txBody>
        </p:sp>
        <p:sp>
          <p:nvSpPr>
            <p:cNvPr id="13" name="TextBox 13"/>
            <p:cNvSpPr txBox="1"/>
            <p:nvPr/>
          </p:nvSpPr>
          <p:spPr>
            <a:xfrm>
              <a:off x="0" y="28575"/>
              <a:ext cx="23137291" cy="678392"/>
            </a:xfrm>
            <a:prstGeom prst="rect">
              <a:avLst/>
            </a:prstGeom>
          </p:spPr>
          <p:txBody>
            <a:bodyPr lIns="0" tIns="0" rIns="0" bIns="0" rtlCol="0" anchor="t">
              <a:spAutoFit/>
            </a:bodyPr>
            <a:lstStyle/>
            <a:p>
              <a:pPr>
                <a:lnSpc>
                  <a:spcPts val="3850"/>
                </a:lnSpc>
              </a:pPr>
              <a:r>
                <a:rPr lang="en-US" sz="3500" spc="70">
                  <a:solidFill>
                    <a:srgbClr val="FCFEF1"/>
                  </a:solidFill>
                  <a:latin typeface="윤명조 Medium"/>
                  <a:ea typeface="윤명조 Medium"/>
                </a:rPr>
                <a:t>거주자 수 - 스타벅스 매장</a:t>
              </a:r>
            </a:p>
          </p:txBody>
        </p:sp>
      </p:grpSp>
      <p:sp>
        <p:nvSpPr>
          <p:cNvPr id="14" name="TextBox 14"/>
          <p:cNvSpPr txBox="1"/>
          <p:nvPr/>
        </p:nvSpPr>
        <p:spPr>
          <a:xfrm>
            <a:off x="442332" y="1085850"/>
            <a:ext cx="8701668" cy="1158886"/>
          </a:xfrm>
          <a:prstGeom prst="rect">
            <a:avLst/>
          </a:prstGeom>
        </p:spPr>
        <p:txBody>
          <a:bodyPr lIns="0" tIns="0" rIns="0" bIns="0" rtlCol="0" anchor="t">
            <a:spAutoFit/>
          </a:bodyPr>
          <a:lstStyle/>
          <a:p>
            <a:pPr>
              <a:lnSpc>
                <a:spcPts val="8800"/>
              </a:lnSpc>
            </a:pPr>
            <a:r>
              <a:rPr lang="en-US" sz="8000" spc="-360">
                <a:solidFill>
                  <a:srgbClr val="FCFEF1"/>
                </a:solidFill>
                <a:latin typeface="Nanum Myeongjo Ultra-Bold"/>
                <a:ea typeface="Nanum Myeongjo Ultra-Bold"/>
              </a:rPr>
              <a:t>가설 1,2 분석 결과</a:t>
            </a:r>
          </a:p>
        </p:txBody>
      </p:sp>
      <p:grpSp>
        <p:nvGrpSpPr>
          <p:cNvPr id="15" name="Group 15"/>
          <p:cNvGrpSpPr/>
          <p:nvPr/>
        </p:nvGrpSpPr>
        <p:grpSpPr>
          <a:xfrm>
            <a:off x="924747" y="8873844"/>
            <a:ext cx="3014890" cy="571486"/>
            <a:chOff x="0" y="0"/>
            <a:chExt cx="794045" cy="150515"/>
          </a:xfrm>
        </p:grpSpPr>
        <p:sp>
          <p:nvSpPr>
            <p:cNvPr id="16" name="Freeform 16"/>
            <p:cNvSpPr/>
            <p:nvPr/>
          </p:nvSpPr>
          <p:spPr>
            <a:xfrm>
              <a:off x="0" y="0"/>
              <a:ext cx="794045" cy="150515"/>
            </a:xfrm>
            <a:custGeom>
              <a:avLst/>
              <a:gdLst/>
              <a:ahLst/>
              <a:cxnLst/>
              <a:rect l="l" t="t" r="r" b="b"/>
              <a:pathLst>
                <a:path w="794045" h="150515">
                  <a:moveTo>
                    <a:pt x="0" y="0"/>
                  </a:moveTo>
                  <a:lnTo>
                    <a:pt x="794045" y="0"/>
                  </a:lnTo>
                  <a:lnTo>
                    <a:pt x="794045" y="150515"/>
                  </a:lnTo>
                  <a:lnTo>
                    <a:pt x="0" y="150515"/>
                  </a:lnTo>
                  <a:close/>
                </a:path>
              </a:pathLst>
            </a:custGeom>
            <a:solidFill>
              <a:srgbClr val="000000">
                <a:alpha val="80000"/>
              </a:srgbClr>
            </a:solidFill>
          </p:spPr>
        </p:sp>
        <p:sp>
          <p:nvSpPr>
            <p:cNvPr id="17" name="TextBox 17"/>
            <p:cNvSpPr txBox="1"/>
            <p:nvPr/>
          </p:nvSpPr>
          <p:spPr>
            <a:xfrm>
              <a:off x="0" y="0"/>
              <a:ext cx="794045" cy="150515"/>
            </a:xfrm>
            <a:prstGeom prst="rect">
              <a:avLst/>
            </a:prstGeom>
          </p:spPr>
          <p:txBody>
            <a:bodyPr lIns="50800" tIns="50800" rIns="50800" bIns="50800" rtlCol="0" anchor="ctr"/>
            <a:lstStyle/>
            <a:p>
              <a:pPr algn="ctr">
                <a:lnSpc>
                  <a:spcPts val="2879"/>
                </a:lnSpc>
              </a:pPr>
              <a:endParaRPr/>
            </a:p>
          </p:txBody>
        </p:sp>
      </p:grpSp>
      <p:grpSp>
        <p:nvGrpSpPr>
          <p:cNvPr id="18" name="Group 18"/>
          <p:cNvGrpSpPr/>
          <p:nvPr/>
        </p:nvGrpSpPr>
        <p:grpSpPr>
          <a:xfrm>
            <a:off x="442332" y="5776148"/>
            <a:ext cx="17464283" cy="3494686"/>
            <a:chOff x="0" y="0"/>
            <a:chExt cx="23285710" cy="4659581"/>
          </a:xfrm>
        </p:grpSpPr>
        <p:sp>
          <p:nvSpPr>
            <p:cNvPr id="19" name="TextBox 19"/>
            <p:cNvSpPr txBox="1"/>
            <p:nvPr/>
          </p:nvSpPr>
          <p:spPr>
            <a:xfrm>
              <a:off x="0" y="986106"/>
              <a:ext cx="23285710" cy="36734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결론: 종사자 만명당 매장 수는 인구당 매장 수에 비해 비교적 고르게 유지되는 것으로 보임</a:t>
              </a:r>
            </a:p>
            <a:p>
              <a:pPr marL="539749" lvl="1" indent="-269875">
                <a:lnSpc>
                  <a:spcPts val="3749"/>
                </a:lnSpc>
                <a:buFont typeface="Arial"/>
                <a:buChar char="•"/>
              </a:pPr>
              <a:r>
                <a:rPr lang="en-US" sz="2499" spc="-74">
                  <a:solidFill>
                    <a:srgbClr val="FCFEF1"/>
                  </a:solidFill>
                  <a:latin typeface="윤명조"/>
                  <a:ea typeface="윤명조"/>
                </a:rPr>
                <a:t>상위10% 자치구는 서대문구, 종로구, 마포구</a:t>
              </a:r>
            </a:p>
            <a:p>
              <a:pPr marL="539749" lvl="1" indent="-269875">
                <a:lnSpc>
                  <a:spcPts val="3749"/>
                </a:lnSpc>
                <a:buFont typeface="Arial"/>
                <a:buChar char="•"/>
              </a:pPr>
              <a:r>
                <a:rPr lang="en-US" sz="2499" spc="-74">
                  <a:solidFill>
                    <a:srgbClr val="FCFEF1"/>
                  </a:solidFill>
                  <a:latin typeface="윤명조"/>
                  <a:ea typeface="윤명조"/>
                </a:rPr>
                <a:t>특히 강남 3구와 같이 종사자 수가 많은 지역의 만명당_매장수 비율이 적게 유지되는 것으로 보아 종사자가 많은 지역에 그만큼 많은 매장이 진출해있어서 비율을 유지하는 것으로 보임</a:t>
              </a:r>
            </a:p>
            <a:p>
              <a:pPr marL="539749" lvl="1" indent="-269875">
                <a:lnSpc>
                  <a:spcPts val="3749"/>
                </a:lnSpc>
                <a:buFont typeface="Arial"/>
                <a:buChar char="•"/>
              </a:pPr>
              <a:r>
                <a:rPr lang="en-US" sz="2499" spc="-74">
                  <a:solidFill>
                    <a:srgbClr val="FCFEF1"/>
                  </a:solidFill>
                  <a:latin typeface="윤명조"/>
                </a:rPr>
                <a:t> </a:t>
              </a:r>
              <a:r>
                <a:rPr lang="en-US" sz="2499" spc="-74">
                  <a:solidFill>
                    <a:srgbClr val="FCFEF1"/>
                  </a:solidFill>
                  <a:latin typeface="윤명조"/>
                  <a:ea typeface="윤명조"/>
                </a:rPr>
                <a:t>즉, 자치구별 사업체 종사자수 대비 스타벅스 매장수는 대체로 비례하므로 종사자수가 많은 곳에 매장이 많다고 볼 수 있음</a:t>
              </a:r>
            </a:p>
            <a:p>
              <a:pPr marL="539749" lvl="1" indent="-269875">
                <a:lnSpc>
                  <a:spcPts val="3749"/>
                </a:lnSpc>
                <a:buFont typeface="Arial"/>
                <a:buChar char="•"/>
              </a:pPr>
              <a:r>
                <a:rPr lang="en-US" sz="2499" spc="-74">
                  <a:solidFill>
                    <a:srgbClr val="FCFEF1"/>
                  </a:solidFill>
                  <a:latin typeface="윤명조"/>
                  <a:ea typeface="윤명조"/>
                </a:rPr>
                <a:t>가설2는 유의미하다</a:t>
              </a:r>
            </a:p>
          </p:txBody>
        </p:sp>
        <p:sp>
          <p:nvSpPr>
            <p:cNvPr id="20" name="TextBox 20"/>
            <p:cNvSpPr txBox="1"/>
            <p:nvPr/>
          </p:nvSpPr>
          <p:spPr>
            <a:xfrm>
              <a:off x="0" y="28575"/>
              <a:ext cx="23285710" cy="678392"/>
            </a:xfrm>
            <a:prstGeom prst="rect">
              <a:avLst/>
            </a:prstGeom>
          </p:spPr>
          <p:txBody>
            <a:bodyPr lIns="0" tIns="0" rIns="0" bIns="0" rtlCol="0" anchor="t">
              <a:spAutoFit/>
            </a:bodyPr>
            <a:lstStyle/>
            <a:p>
              <a:pPr>
                <a:lnSpc>
                  <a:spcPts val="3849"/>
                </a:lnSpc>
              </a:pPr>
              <a:r>
                <a:rPr lang="en-US" sz="3499" spc="69">
                  <a:solidFill>
                    <a:srgbClr val="FCFEF1"/>
                  </a:solidFill>
                  <a:latin typeface="윤명조 Medium"/>
                  <a:ea typeface="윤명조 Medium"/>
                </a:rPr>
                <a:t>종사자 수 - 스타벅스 매장</a:t>
              </a:r>
            </a:p>
          </p:txBody>
        </p:sp>
      </p:grpSp>
      <p:grpSp>
        <p:nvGrpSpPr>
          <p:cNvPr id="21" name="Group 21"/>
          <p:cNvGrpSpPr/>
          <p:nvPr/>
        </p:nvGrpSpPr>
        <p:grpSpPr>
          <a:xfrm>
            <a:off x="17260140" y="187064"/>
            <a:ext cx="855751" cy="645213"/>
            <a:chOff x="0" y="0"/>
            <a:chExt cx="1141002" cy="860284"/>
          </a:xfrm>
        </p:grpSpPr>
        <p:grpSp>
          <p:nvGrpSpPr>
            <p:cNvPr id="22" name="Group 22"/>
            <p:cNvGrpSpPr/>
            <p:nvPr/>
          </p:nvGrpSpPr>
          <p:grpSpPr>
            <a:xfrm>
              <a:off x="0" y="0"/>
              <a:ext cx="1141002" cy="860284"/>
              <a:chOff x="0" y="0"/>
              <a:chExt cx="225383" cy="169933"/>
            </a:xfrm>
          </p:grpSpPr>
          <p:sp>
            <p:nvSpPr>
              <p:cNvPr id="23" name="Freeform 23"/>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24" name="TextBox 24"/>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25" name="TextBox 25"/>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25</a:t>
              </a:r>
            </a:p>
          </p:txBody>
        </p:sp>
      </p:grpSp>
      <p:sp>
        <p:nvSpPr>
          <p:cNvPr id="26" name="Freeform 26"/>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9144000" y="7747775"/>
            <a:ext cx="323850" cy="32385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id="4" name="Group 4"/>
          <p:cNvGrpSpPr/>
          <p:nvPr/>
        </p:nvGrpSpPr>
        <p:grpSpPr>
          <a:xfrm rot="-5400000">
            <a:off x="9144000" y="5911277"/>
            <a:ext cx="323850" cy="32385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6" name="AutoShape 6"/>
          <p:cNvSpPr/>
          <p:nvPr/>
        </p:nvSpPr>
        <p:spPr>
          <a:xfrm>
            <a:off x="9301163" y="8071625"/>
            <a:ext cx="4762" cy="0"/>
          </a:xfrm>
          <a:prstGeom prst="line">
            <a:avLst/>
          </a:prstGeom>
          <a:ln w="19050" cap="flat">
            <a:solidFill>
              <a:srgbClr val="FCFEF1"/>
            </a:solidFill>
            <a:prstDash val="solid"/>
            <a:headEnd type="none" w="sm" len="sm"/>
            <a:tailEnd type="none" w="sm" len="sm"/>
          </a:ln>
        </p:spPr>
      </p:sp>
      <p:sp>
        <p:nvSpPr>
          <p:cNvPr id="7" name="AutoShape 7"/>
          <p:cNvSpPr/>
          <p:nvPr/>
        </p:nvSpPr>
        <p:spPr>
          <a:xfrm flipV="1">
            <a:off x="9305925" y="6235127"/>
            <a:ext cx="0" cy="1512647"/>
          </a:xfrm>
          <a:prstGeom prst="line">
            <a:avLst/>
          </a:prstGeom>
          <a:ln w="19050" cap="flat">
            <a:solidFill>
              <a:srgbClr val="FCFEF1"/>
            </a:solidFill>
            <a:prstDash val="solid"/>
            <a:headEnd type="none" w="sm" len="sm"/>
            <a:tailEnd type="none" w="sm" len="sm"/>
          </a:ln>
        </p:spPr>
      </p:sp>
      <p:sp>
        <p:nvSpPr>
          <p:cNvPr id="8" name="AutoShape 8"/>
          <p:cNvSpPr/>
          <p:nvPr/>
        </p:nvSpPr>
        <p:spPr>
          <a:xfrm flipV="1">
            <a:off x="9305925" y="4460453"/>
            <a:ext cx="0" cy="1450825"/>
          </a:xfrm>
          <a:prstGeom prst="line">
            <a:avLst/>
          </a:prstGeom>
          <a:ln w="19050" cap="flat">
            <a:solidFill>
              <a:srgbClr val="FCFEF1"/>
            </a:solidFill>
            <a:prstDash val="solid"/>
            <a:headEnd type="none" w="sm" len="sm"/>
            <a:tailEnd type="none" w="sm" len="sm"/>
          </a:ln>
        </p:spPr>
      </p:sp>
      <p:sp>
        <p:nvSpPr>
          <p:cNvPr id="9" name="AutoShape 9"/>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10" name="AutoShape 10"/>
          <p:cNvSpPr/>
          <p:nvPr/>
        </p:nvSpPr>
        <p:spPr>
          <a:xfrm flipV="1">
            <a:off x="0" y="9258300"/>
            <a:ext cx="18493007" cy="0"/>
          </a:xfrm>
          <a:prstGeom prst="line">
            <a:avLst/>
          </a:prstGeom>
          <a:ln w="9525" cap="flat">
            <a:solidFill>
              <a:srgbClr val="FCFEF1"/>
            </a:solidFill>
            <a:prstDash val="solid"/>
            <a:headEnd type="none" w="sm" len="sm"/>
            <a:tailEnd type="none" w="sm" len="sm"/>
          </a:ln>
        </p:spPr>
      </p:sp>
      <p:grpSp>
        <p:nvGrpSpPr>
          <p:cNvPr id="11" name="Group 11"/>
          <p:cNvGrpSpPr/>
          <p:nvPr/>
        </p:nvGrpSpPr>
        <p:grpSpPr>
          <a:xfrm rot="-5400000">
            <a:off x="9144000" y="4136603"/>
            <a:ext cx="323850" cy="32385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13" name="Freeform 13"/>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grpSp>
        <p:nvGrpSpPr>
          <p:cNvPr id="14" name="Group 14"/>
          <p:cNvGrpSpPr/>
          <p:nvPr/>
        </p:nvGrpSpPr>
        <p:grpSpPr>
          <a:xfrm>
            <a:off x="2831947" y="3484103"/>
            <a:ext cx="3896434" cy="935130"/>
            <a:chOff x="0" y="0"/>
            <a:chExt cx="1026221" cy="246289"/>
          </a:xfrm>
        </p:grpSpPr>
        <p:sp>
          <p:nvSpPr>
            <p:cNvPr id="15" name="Freeform 15"/>
            <p:cNvSpPr/>
            <p:nvPr/>
          </p:nvSpPr>
          <p:spPr>
            <a:xfrm>
              <a:off x="0" y="0"/>
              <a:ext cx="1026221" cy="246289"/>
            </a:xfrm>
            <a:custGeom>
              <a:avLst/>
              <a:gdLst/>
              <a:ahLst/>
              <a:cxnLst/>
              <a:rect l="l" t="t" r="r" b="b"/>
              <a:pathLst>
                <a:path w="1026221" h="246289">
                  <a:moveTo>
                    <a:pt x="0" y="0"/>
                  </a:moveTo>
                  <a:lnTo>
                    <a:pt x="1026221" y="0"/>
                  </a:lnTo>
                  <a:lnTo>
                    <a:pt x="1026221" y="246289"/>
                  </a:lnTo>
                  <a:lnTo>
                    <a:pt x="0" y="246289"/>
                  </a:lnTo>
                  <a:close/>
                </a:path>
              </a:pathLst>
            </a:custGeom>
            <a:solidFill>
              <a:srgbClr val="7A1111">
                <a:alpha val="80000"/>
              </a:srgbClr>
            </a:solidFill>
          </p:spPr>
        </p:sp>
        <p:sp>
          <p:nvSpPr>
            <p:cNvPr id="16" name="TextBox 16"/>
            <p:cNvSpPr txBox="1"/>
            <p:nvPr/>
          </p:nvSpPr>
          <p:spPr>
            <a:xfrm>
              <a:off x="0" y="0"/>
              <a:ext cx="1026221" cy="246289"/>
            </a:xfrm>
            <a:prstGeom prst="rect">
              <a:avLst/>
            </a:prstGeom>
          </p:spPr>
          <p:txBody>
            <a:bodyPr lIns="50800" tIns="50800" rIns="50800" bIns="50800" rtlCol="0" anchor="ctr"/>
            <a:lstStyle/>
            <a:p>
              <a:pPr algn="ctr">
                <a:lnSpc>
                  <a:spcPts val="2879"/>
                </a:lnSpc>
              </a:pPr>
              <a:endParaRPr/>
            </a:p>
          </p:txBody>
        </p:sp>
      </p:grpSp>
      <p:grpSp>
        <p:nvGrpSpPr>
          <p:cNvPr id="17" name="Group 17"/>
          <p:cNvGrpSpPr/>
          <p:nvPr/>
        </p:nvGrpSpPr>
        <p:grpSpPr>
          <a:xfrm>
            <a:off x="10229501" y="4136603"/>
            <a:ext cx="6713077" cy="927610"/>
            <a:chOff x="0" y="0"/>
            <a:chExt cx="8950769" cy="1236813"/>
          </a:xfrm>
        </p:grpSpPr>
        <p:sp>
          <p:nvSpPr>
            <p:cNvPr id="18" name="TextBox 18"/>
            <p:cNvSpPr txBox="1"/>
            <p:nvPr/>
          </p:nvSpPr>
          <p:spPr>
            <a:xfrm>
              <a:off x="0" y="19050"/>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단계구분도 + 버블 차트</a:t>
              </a:r>
            </a:p>
          </p:txBody>
        </p:sp>
        <p:sp>
          <p:nvSpPr>
            <p:cNvPr id="19" name="TextBox 19"/>
            <p:cNvSpPr txBox="1"/>
            <p:nvPr/>
          </p:nvSpPr>
          <p:spPr>
            <a:xfrm>
              <a:off x="0" y="754213"/>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ea typeface="윤명조"/>
                </a:rPr>
                <a:t>월 평균 소득과 매장 수 간의 관계 시각화</a:t>
              </a:r>
            </a:p>
          </p:txBody>
        </p:sp>
      </p:grpSp>
      <p:grpSp>
        <p:nvGrpSpPr>
          <p:cNvPr id="20" name="Group 20"/>
          <p:cNvGrpSpPr/>
          <p:nvPr/>
        </p:nvGrpSpPr>
        <p:grpSpPr>
          <a:xfrm>
            <a:off x="10229501" y="5920147"/>
            <a:ext cx="6713077" cy="927610"/>
            <a:chOff x="0" y="0"/>
            <a:chExt cx="8950769" cy="1236813"/>
          </a:xfrm>
        </p:grpSpPr>
        <p:sp>
          <p:nvSpPr>
            <p:cNvPr id="21" name="TextBox 21"/>
            <p:cNvSpPr txBox="1"/>
            <p:nvPr/>
          </p:nvSpPr>
          <p:spPr>
            <a:xfrm>
              <a:off x="0" y="19050"/>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상관계수 + REGPLOT</a:t>
              </a:r>
            </a:p>
          </p:txBody>
        </p:sp>
        <p:sp>
          <p:nvSpPr>
            <p:cNvPr id="22" name="TextBox 22"/>
            <p:cNvSpPr txBox="1"/>
            <p:nvPr/>
          </p:nvSpPr>
          <p:spPr>
            <a:xfrm>
              <a:off x="0" y="754213"/>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ea typeface="윤명조"/>
                </a:rPr>
                <a:t>월 평균 소득과  스타벅스 입지 간 상관관계 확인</a:t>
              </a:r>
            </a:p>
          </p:txBody>
        </p:sp>
      </p:grpSp>
      <p:grpSp>
        <p:nvGrpSpPr>
          <p:cNvPr id="23" name="Group 23"/>
          <p:cNvGrpSpPr/>
          <p:nvPr/>
        </p:nvGrpSpPr>
        <p:grpSpPr>
          <a:xfrm>
            <a:off x="10229480" y="7703691"/>
            <a:ext cx="6713098" cy="927610"/>
            <a:chOff x="0" y="0"/>
            <a:chExt cx="8950798" cy="1236813"/>
          </a:xfrm>
        </p:grpSpPr>
        <p:sp>
          <p:nvSpPr>
            <p:cNvPr id="24" name="TextBox 24"/>
            <p:cNvSpPr txBox="1"/>
            <p:nvPr/>
          </p:nvSpPr>
          <p:spPr>
            <a:xfrm>
              <a:off x="0" y="19050"/>
              <a:ext cx="8950741"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rPr>
                <a:t>P-VALUE</a:t>
              </a:r>
            </a:p>
          </p:txBody>
        </p:sp>
        <p:sp>
          <p:nvSpPr>
            <p:cNvPr id="25" name="TextBox 25"/>
            <p:cNvSpPr txBox="1"/>
            <p:nvPr/>
          </p:nvSpPr>
          <p:spPr>
            <a:xfrm>
              <a:off x="56" y="754213"/>
              <a:ext cx="8950741" cy="482600"/>
            </a:xfrm>
            <a:prstGeom prst="rect">
              <a:avLst/>
            </a:prstGeom>
          </p:spPr>
          <p:txBody>
            <a:bodyPr lIns="0" tIns="0" rIns="0" bIns="0" rtlCol="0" anchor="t">
              <a:spAutoFit/>
            </a:bodyPr>
            <a:lstStyle/>
            <a:p>
              <a:pPr marL="0" lvl="0" indent="0">
                <a:lnSpc>
                  <a:spcPts val="2879"/>
                </a:lnSpc>
              </a:pPr>
              <a:r>
                <a:rPr lang="en-US" sz="2399" spc="-71">
                  <a:solidFill>
                    <a:srgbClr val="FCFEF1"/>
                  </a:solidFill>
                  <a:latin typeface="윤명조"/>
                  <a:ea typeface="윤명조"/>
                </a:rPr>
                <a:t>p-value값으로 상관계수의 유의성 검증</a:t>
              </a:r>
            </a:p>
          </p:txBody>
        </p:sp>
      </p:grpSp>
      <p:sp>
        <p:nvSpPr>
          <p:cNvPr id="26" name="TextBox 26"/>
          <p:cNvSpPr txBox="1"/>
          <p:nvPr/>
        </p:nvSpPr>
        <p:spPr>
          <a:xfrm>
            <a:off x="595170" y="1854355"/>
            <a:ext cx="5319987" cy="1158875"/>
          </a:xfrm>
          <a:prstGeom prst="rect">
            <a:avLst/>
          </a:prstGeom>
        </p:spPr>
        <p:txBody>
          <a:bodyPr lIns="0" tIns="0" rIns="0" bIns="0" rtlCol="0" anchor="t">
            <a:spAutoFit/>
          </a:bodyPr>
          <a:lstStyle/>
          <a:p>
            <a:pPr>
              <a:lnSpc>
                <a:spcPts val="8800"/>
              </a:lnSpc>
            </a:pPr>
            <a:r>
              <a:rPr lang="en-US" sz="8000" spc="-360">
                <a:solidFill>
                  <a:srgbClr val="FCFEF1"/>
                </a:solidFill>
                <a:latin typeface="NanumMyeongjo"/>
                <a:ea typeface="NanumMyeongjo"/>
              </a:rPr>
              <a:t>가설 3:</a:t>
            </a:r>
          </a:p>
        </p:txBody>
      </p:sp>
      <p:sp>
        <p:nvSpPr>
          <p:cNvPr id="27" name="TextBox 27"/>
          <p:cNvSpPr txBox="1"/>
          <p:nvPr/>
        </p:nvSpPr>
        <p:spPr>
          <a:xfrm>
            <a:off x="1028700" y="3567399"/>
            <a:ext cx="7732029" cy="1579842"/>
          </a:xfrm>
          <a:prstGeom prst="rect">
            <a:avLst/>
          </a:prstGeom>
        </p:spPr>
        <p:txBody>
          <a:bodyPr lIns="0" tIns="0" rIns="0" bIns="0" rtlCol="0" anchor="t">
            <a:spAutoFit/>
          </a:bodyPr>
          <a:lstStyle/>
          <a:p>
            <a:pPr>
              <a:lnSpc>
                <a:spcPts val="6426"/>
              </a:lnSpc>
            </a:pPr>
            <a:r>
              <a:rPr lang="en-US" sz="4284" spc="-171">
                <a:solidFill>
                  <a:srgbClr val="FCFEF1"/>
                </a:solidFill>
                <a:ea typeface="윤명조"/>
              </a:rPr>
              <a:t>월 평균 소득이 높은 지역일수록 스타벅스 매장이 많을 것이다</a:t>
            </a:r>
          </a:p>
        </p:txBody>
      </p:sp>
      <p:sp>
        <p:nvSpPr>
          <p:cNvPr id="28" name="TextBox 28"/>
          <p:cNvSpPr txBox="1"/>
          <p:nvPr/>
        </p:nvSpPr>
        <p:spPr>
          <a:xfrm>
            <a:off x="12483798" y="368717"/>
            <a:ext cx="5204218" cy="405732"/>
          </a:xfrm>
          <a:prstGeom prst="rect">
            <a:avLst/>
          </a:prstGeom>
        </p:spPr>
        <p:txBody>
          <a:bodyPr lIns="0" tIns="0" rIns="0" bIns="0" rtlCol="0" anchor="t">
            <a:spAutoFit/>
          </a:bodyPr>
          <a:lstStyle/>
          <a:p>
            <a:pPr marL="0" lvl="0" indent="0" algn="r">
              <a:lnSpc>
                <a:spcPts val="3178"/>
              </a:lnSpc>
            </a:pPr>
            <a:r>
              <a:rPr lang="en-US" sz="2998" spc="-134">
                <a:solidFill>
                  <a:srgbClr val="E8F6EE"/>
                </a:solidFill>
                <a:latin typeface="윤명조"/>
                <a:ea typeface="윤명조"/>
              </a:rPr>
              <a:t>01. 탐색적 데이터 분석 EDA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Freeform 8"/>
          <p:cNvSpPr/>
          <p:nvPr/>
        </p:nvSpPr>
        <p:spPr>
          <a:xfrm>
            <a:off x="9564100" y="1214722"/>
            <a:ext cx="6241281" cy="6283169"/>
          </a:xfrm>
          <a:custGeom>
            <a:avLst/>
            <a:gdLst/>
            <a:ahLst/>
            <a:cxnLst/>
            <a:rect l="l" t="t" r="r" b="b"/>
            <a:pathLst>
              <a:path w="6241281" h="6283169">
                <a:moveTo>
                  <a:pt x="0" y="0"/>
                </a:moveTo>
                <a:lnTo>
                  <a:pt x="6241281" y="0"/>
                </a:lnTo>
                <a:lnTo>
                  <a:pt x="6241281" y="6283169"/>
                </a:lnTo>
                <a:lnTo>
                  <a:pt x="0" y="6283169"/>
                </a:lnTo>
                <a:lnTo>
                  <a:pt x="0" y="0"/>
                </a:lnTo>
                <a:close/>
              </a:path>
            </a:pathLst>
          </a:custGeom>
          <a:blipFill>
            <a:blip r:embed="rId4"/>
            <a:stretch>
              <a:fillRect/>
            </a:stretch>
          </a:blipFill>
        </p:spPr>
      </p:sp>
      <p:sp>
        <p:nvSpPr>
          <p:cNvPr id="9" name="Freeform 9"/>
          <p:cNvSpPr/>
          <p:nvPr/>
        </p:nvSpPr>
        <p:spPr>
          <a:xfrm>
            <a:off x="2614421" y="1195387"/>
            <a:ext cx="6374963" cy="6321839"/>
          </a:xfrm>
          <a:custGeom>
            <a:avLst/>
            <a:gdLst/>
            <a:ahLst/>
            <a:cxnLst/>
            <a:rect l="l" t="t" r="r" b="b"/>
            <a:pathLst>
              <a:path w="6374963" h="6321839">
                <a:moveTo>
                  <a:pt x="0" y="0"/>
                </a:moveTo>
                <a:lnTo>
                  <a:pt x="6374964" y="0"/>
                </a:lnTo>
                <a:lnTo>
                  <a:pt x="6374964" y="6321839"/>
                </a:lnTo>
                <a:lnTo>
                  <a:pt x="0" y="6321839"/>
                </a:lnTo>
                <a:lnTo>
                  <a:pt x="0" y="0"/>
                </a:lnTo>
                <a:close/>
              </a:path>
            </a:pathLst>
          </a:custGeom>
          <a:blipFill>
            <a:blip r:embed="rId5"/>
            <a:stretch>
              <a:fillRect/>
            </a:stretch>
          </a:blipFill>
        </p:spPr>
      </p:sp>
      <p:sp>
        <p:nvSpPr>
          <p:cNvPr id="10" name="TextBox 10"/>
          <p:cNvSpPr txBox="1"/>
          <p:nvPr/>
        </p:nvSpPr>
        <p:spPr>
          <a:xfrm>
            <a:off x="713203" y="7995970"/>
            <a:ext cx="16868286"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매장 수가 가장 많은 곳은 강남구, 중구, 서초구</a:t>
            </a:r>
          </a:p>
          <a:p>
            <a:pPr marL="539749" lvl="1" indent="-269875">
              <a:lnSpc>
                <a:spcPts val="3749"/>
              </a:lnSpc>
              <a:buFont typeface="Arial"/>
              <a:buChar char="•"/>
            </a:pPr>
            <a:r>
              <a:rPr lang="en-US" sz="2499" spc="-74">
                <a:solidFill>
                  <a:srgbClr val="FCFEF1"/>
                </a:solidFill>
                <a:latin typeface="윤명조"/>
                <a:ea typeface="윤명조"/>
              </a:rPr>
              <a:t>월 평균 소득이 높은 곳은 강남구, 서초구, 송파구 강남 3구로 드러남</a:t>
            </a:r>
          </a:p>
        </p:txBody>
      </p:sp>
      <p:sp>
        <p:nvSpPr>
          <p:cNvPr id="11" name="TextBox 11"/>
          <p:cNvSpPr txBox="1"/>
          <p:nvPr/>
        </p:nvSpPr>
        <p:spPr>
          <a:xfrm>
            <a:off x="0" y="196933"/>
            <a:ext cx="18288000"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월 평균 소득-매장 수 현황</a:t>
            </a:r>
          </a:p>
        </p:txBody>
      </p:sp>
      <p:sp>
        <p:nvSpPr>
          <p:cNvPr id="12" name="TextBox 12"/>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3</a:t>
            </a:r>
          </a:p>
        </p:txBody>
      </p:sp>
      <p:grpSp>
        <p:nvGrpSpPr>
          <p:cNvPr id="13" name="Group 13"/>
          <p:cNvGrpSpPr/>
          <p:nvPr/>
        </p:nvGrpSpPr>
        <p:grpSpPr>
          <a:xfrm>
            <a:off x="17260140" y="187064"/>
            <a:ext cx="855751" cy="645213"/>
            <a:chOff x="0" y="0"/>
            <a:chExt cx="1141002" cy="860284"/>
          </a:xfrm>
        </p:grpSpPr>
        <p:grpSp>
          <p:nvGrpSpPr>
            <p:cNvPr id="14" name="Group 14"/>
            <p:cNvGrpSpPr/>
            <p:nvPr/>
          </p:nvGrpSpPr>
          <p:grpSpPr>
            <a:xfrm>
              <a:off x="0" y="0"/>
              <a:ext cx="1141002" cy="860284"/>
              <a:chOff x="0" y="0"/>
              <a:chExt cx="225383" cy="169933"/>
            </a:xfrm>
          </p:grpSpPr>
          <p:sp>
            <p:nvSpPr>
              <p:cNvPr id="15" name="Freeform 15"/>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6" name="TextBox 16"/>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7" name="TextBox 17"/>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21</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TextBox 8"/>
          <p:cNvSpPr txBox="1"/>
          <p:nvPr/>
        </p:nvSpPr>
        <p:spPr>
          <a:xfrm>
            <a:off x="713203" y="7995970"/>
            <a:ext cx="16868286"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자치구별로 월 평균 소득과 스타벅스 매장 수 각각 순위를 매겨 해당 순위를 그래프로 나타냈다.</a:t>
            </a:r>
          </a:p>
          <a:p>
            <a:pPr marL="539749" lvl="1" indent="-269875">
              <a:lnSpc>
                <a:spcPts val="3749"/>
              </a:lnSpc>
              <a:buFont typeface="Arial"/>
              <a:buChar char="•"/>
            </a:pPr>
            <a:r>
              <a:rPr lang="en-US" sz="2499" spc="-74">
                <a:solidFill>
                  <a:srgbClr val="FCFEF1"/>
                </a:solidFill>
                <a:latin typeface="윤명조"/>
                <a:ea typeface="윤명조"/>
              </a:rPr>
              <a:t>금천구, 동작구 등을 제외하고 어느 정도 월 평균소득 순위와 매장 수 순위가 비슷한 점을 찾아볼 수 있다.</a:t>
            </a:r>
          </a:p>
        </p:txBody>
      </p:sp>
      <p:sp>
        <p:nvSpPr>
          <p:cNvPr id="9" name="TextBox 9"/>
          <p:cNvSpPr txBox="1"/>
          <p:nvPr/>
        </p:nvSpPr>
        <p:spPr>
          <a:xfrm>
            <a:off x="0" y="196933"/>
            <a:ext cx="18288000"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월 평균 소득-매장 수 순위 교차비교표</a:t>
            </a:r>
          </a:p>
        </p:txBody>
      </p:sp>
      <p:sp>
        <p:nvSpPr>
          <p:cNvPr id="10" name="TextBox 10"/>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3</a:t>
            </a:r>
          </a:p>
        </p:txBody>
      </p:sp>
      <p:sp>
        <p:nvSpPr>
          <p:cNvPr id="11" name="Freeform 11"/>
          <p:cNvSpPr/>
          <p:nvPr/>
        </p:nvSpPr>
        <p:spPr>
          <a:xfrm>
            <a:off x="331320" y="1419746"/>
            <a:ext cx="11497208" cy="5858786"/>
          </a:xfrm>
          <a:custGeom>
            <a:avLst/>
            <a:gdLst/>
            <a:ahLst/>
            <a:cxnLst/>
            <a:rect l="l" t="t" r="r" b="b"/>
            <a:pathLst>
              <a:path w="11497208" h="5858786">
                <a:moveTo>
                  <a:pt x="0" y="0"/>
                </a:moveTo>
                <a:lnTo>
                  <a:pt x="11497209" y="0"/>
                </a:lnTo>
                <a:lnTo>
                  <a:pt x="11497209" y="5858785"/>
                </a:lnTo>
                <a:lnTo>
                  <a:pt x="0" y="5858785"/>
                </a:lnTo>
                <a:lnTo>
                  <a:pt x="0" y="0"/>
                </a:lnTo>
                <a:close/>
              </a:path>
            </a:pathLst>
          </a:custGeom>
          <a:blipFill>
            <a:blip r:embed="rId4"/>
            <a:stretch>
              <a:fillRect/>
            </a:stretch>
          </a:blipFill>
        </p:spPr>
      </p:sp>
      <p:grpSp>
        <p:nvGrpSpPr>
          <p:cNvPr id="12" name="Group 12"/>
          <p:cNvGrpSpPr/>
          <p:nvPr/>
        </p:nvGrpSpPr>
        <p:grpSpPr>
          <a:xfrm>
            <a:off x="17260140" y="187064"/>
            <a:ext cx="855751" cy="645213"/>
            <a:chOff x="0" y="0"/>
            <a:chExt cx="1141002" cy="860284"/>
          </a:xfrm>
        </p:grpSpPr>
        <p:grpSp>
          <p:nvGrpSpPr>
            <p:cNvPr id="13" name="Group 13"/>
            <p:cNvGrpSpPr/>
            <p:nvPr/>
          </p:nvGrpSpPr>
          <p:grpSpPr>
            <a:xfrm>
              <a:off x="0" y="0"/>
              <a:ext cx="1141002" cy="860284"/>
              <a:chOff x="0" y="0"/>
              <a:chExt cx="225383" cy="169933"/>
            </a:xfrm>
          </p:grpSpPr>
          <p:sp>
            <p:nvSpPr>
              <p:cNvPr id="14" name="Freeform 14"/>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5" name="TextBox 15"/>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6" name="TextBox 16"/>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22</a:t>
              </a:r>
            </a:p>
          </p:txBody>
        </p:sp>
      </p:grpSp>
      <p:sp>
        <p:nvSpPr>
          <p:cNvPr id="17" name="Freeform 17"/>
          <p:cNvSpPr/>
          <p:nvPr/>
        </p:nvSpPr>
        <p:spPr>
          <a:xfrm>
            <a:off x="11828529" y="5697074"/>
            <a:ext cx="6287362" cy="2136971"/>
          </a:xfrm>
          <a:custGeom>
            <a:avLst/>
            <a:gdLst/>
            <a:ahLst/>
            <a:cxnLst/>
            <a:rect l="l" t="t" r="r" b="b"/>
            <a:pathLst>
              <a:path w="6287362" h="2136971">
                <a:moveTo>
                  <a:pt x="0" y="0"/>
                </a:moveTo>
                <a:lnTo>
                  <a:pt x="6287362" y="0"/>
                </a:lnTo>
                <a:lnTo>
                  <a:pt x="6287362" y="2136971"/>
                </a:lnTo>
                <a:lnTo>
                  <a:pt x="0" y="2136971"/>
                </a:lnTo>
                <a:lnTo>
                  <a:pt x="0" y="0"/>
                </a:lnTo>
                <a:close/>
              </a:path>
            </a:pathLst>
          </a:custGeom>
          <a:blipFill>
            <a:blip r:embed="rId5"/>
            <a:stretch>
              <a:fillRect/>
            </a:stretch>
          </a:blipFill>
          <a:ln w="66675" cap="sq">
            <a:solidFill>
              <a:srgbClr val="7A1111"/>
            </a:solidFill>
            <a:prstDash val="solid"/>
            <a:miter/>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TextBox 8"/>
          <p:cNvSpPr txBox="1"/>
          <p:nvPr/>
        </p:nvSpPr>
        <p:spPr>
          <a:xfrm>
            <a:off x="713203" y="7995970"/>
            <a:ext cx="16868286"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월 평균 소득이 높은 곳은 서초구와 강남구이며, 그 다음으로는 용산구, 마포구, 송파구, 양천구 등이다.</a:t>
            </a:r>
          </a:p>
          <a:p>
            <a:pPr marL="539749" lvl="1" indent="-269875">
              <a:lnSpc>
                <a:spcPts val="3749"/>
              </a:lnSpc>
              <a:buFont typeface="Arial"/>
              <a:buChar char="•"/>
            </a:pPr>
            <a:r>
              <a:rPr lang="en-US" sz="2499" spc="-74">
                <a:solidFill>
                  <a:srgbClr val="FCFEF1"/>
                </a:solidFill>
                <a:latin typeface="윤명조"/>
                <a:ea typeface="윤명조"/>
              </a:rPr>
              <a:t>앞서 살펴보았던 스타벅스 매장 수 단계구분도와 비교적 흡사한 모습을 볼 수 있다.</a:t>
            </a:r>
          </a:p>
        </p:txBody>
      </p:sp>
      <p:sp>
        <p:nvSpPr>
          <p:cNvPr id="9" name="TextBox 9"/>
          <p:cNvSpPr txBox="1"/>
          <p:nvPr/>
        </p:nvSpPr>
        <p:spPr>
          <a:xfrm>
            <a:off x="0" y="196933"/>
            <a:ext cx="18288000"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월 평균 소득 단계구분도_folium_Choropleth</a:t>
            </a:r>
          </a:p>
        </p:txBody>
      </p:sp>
      <p:sp>
        <p:nvSpPr>
          <p:cNvPr id="10" name="TextBox 10"/>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3</a:t>
            </a:r>
          </a:p>
        </p:txBody>
      </p:sp>
      <p:sp>
        <p:nvSpPr>
          <p:cNvPr id="11" name="Freeform 11"/>
          <p:cNvSpPr/>
          <p:nvPr/>
        </p:nvSpPr>
        <p:spPr>
          <a:xfrm>
            <a:off x="2957223" y="1128712"/>
            <a:ext cx="12574271" cy="6339528"/>
          </a:xfrm>
          <a:custGeom>
            <a:avLst/>
            <a:gdLst/>
            <a:ahLst/>
            <a:cxnLst/>
            <a:rect l="l" t="t" r="r" b="b"/>
            <a:pathLst>
              <a:path w="12574271" h="6339528">
                <a:moveTo>
                  <a:pt x="0" y="0"/>
                </a:moveTo>
                <a:lnTo>
                  <a:pt x="12574271" y="0"/>
                </a:lnTo>
                <a:lnTo>
                  <a:pt x="12574271" y="6339529"/>
                </a:lnTo>
                <a:lnTo>
                  <a:pt x="0" y="6339529"/>
                </a:lnTo>
                <a:lnTo>
                  <a:pt x="0" y="0"/>
                </a:lnTo>
                <a:close/>
              </a:path>
            </a:pathLst>
          </a:custGeom>
          <a:blipFill>
            <a:blip r:embed="rId4"/>
            <a:stretch>
              <a:fillRect/>
            </a:stretch>
          </a:blipFill>
        </p:spPr>
      </p:sp>
      <p:grpSp>
        <p:nvGrpSpPr>
          <p:cNvPr id="12" name="Group 12"/>
          <p:cNvGrpSpPr/>
          <p:nvPr/>
        </p:nvGrpSpPr>
        <p:grpSpPr>
          <a:xfrm>
            <a:off x="17260140" y="187064"/>
            <a:ext cx="855751" cy="645213"/>
            <a:chOff x="0" y="0"/>
            <a:chExt cx="1141002" cy="860284"/>
          </a:xfrm>
        </p:grpSpPr>
        <p:grpSp>
          <p:nvGrpSpPr>
            <p:cNvPr id="13" name="Group 13"/>
            <p:cNvGrpSpPr/>
            <p:nvPr/>
          </p:nvGrpSpPr>
          <p:grpSpPr>
            <a:xfrm>
              <a:off x="0" y="0"/>
              <a:ext cx="1141002" cy="860284"/>
              <a:chOff x="0" y="0"/>
              <a:chExt cx="225383" cy="169933"/>
            </a:xfrm>
          </p:grpSpPr>
          <p:sp>
            <p:nvSpPr>
              <p:cNvPr id="14" name="Freeform 14"/>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5" name="TextBox 15"/>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6" name="TextBox 16"/>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23</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TextBox 8"/>
          <p:cNvSpPr txBox="1"/>
          <p:nvPr/>
        </p:nvSpPr>
        <p:spPr>
          <a:xfrm>
            <a:off x="713203" y="7995970"/>
            <a:ext cx="16868286"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스타벅스 매장 수를 버블 차트로 표현했을 때, 강남구와 서초구에서 많은 매장을 찾아볼 수 있다.</a:t>
            </a:r>
          </a:p>
          <a:p>
            <a:pPr marL="539749" lvl="1" indent="-269875">
              <a:lnSpc>
                <a:spcPts val="3749"/>
              </a:lnSpc>
              <a:buFont typeface="Arial"/>
              <a:buChar char="•"/>
            </a:pPr>
            <a:r>
              <a:rPr lang="en-US" sz="2499" spc="-74">
                <a:solidFill>
                  <a:srgbClr val="FCFEF1"/>
                </a:solidFill>
                <a:latin typeface="윤명조"/>
                <a:ea typeface="윤명조"/>
              </a:rPr>
              <a:t>마포구, 송파구 에서도 비교적 매장 수가 많지만 양천구와 용산구에서 비교적 매장이 적은 것을 볼 수 있다.</a:t>
            </a:r>
          </a:p>
        </p:txBody>
      </p:sp>
      <p:sp>
        <p:nvSpPr>
          <p:cNvPr id="9" name="TextBox 9"/>
          <p:cNvSpPr txBox="1"/>
          <p:nvPr/>
        </p:nvSpPr>
        <p:spPr>
          <a:xfrm>
            <a:off x="0" y="196933"/>
            <a:ext cx="18288000"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스타벅스 매장 수 버블 차트_folium_CircleMarker</a:t>
            </a:r>
          </a:p>
        </p:txBody>
      </p:sp>
      <p:sp>
        <p:nvSpPr>
          <p:cNvPr id="10" name="TextBox 10"/>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3</a:t>
            </a:r>
          </a:p>
        </p:txBody>
      </p:sp>
      <p:sp>
        <p:nvSpPr>
          <p:cNvPr id="11" name="Freeform 11"/>
          <p:cNvSpPr/>
          <p:nvPr/>
        </p:nvSpPr>
        <p:spPr>
          <a:xfrm>
            <a:off x="265865" y="1171505"/>
            <a:ext cx="12596264" cy="6330935"/>
          </a:xfrm>
          <a:custGeom>
            <a:avLst/>
            <a:gdLst/>
            <a:ahLst/>
            <a:cxnLst/>
            <a:rect l="l" t="t" r="r" b="b"/>
            <a:pathLst>
              <a:path w="12596264" h="6330935">
                <a:moveTo>
                  <a:pt x="0" y="0"/>
                </a:moveTo>
                <a:lnTo>
                  <a:pt x="12596263" y="0"/>
                </a:lnTo>
                <a:lnTo>
                  <a:pt x="12596263" y="6330934"/>
                </a:lnTo>
                <a:lnTo>
                  <a:pt x="0" y="6330934"/>
                </a:lnTo>
                <a:lnTo>
                  <a:pt x="0" y="0"/>
                </a:lnTo>
                <a:close/>
              </a:path>
            </a:pathLst>
          </a:custGeom>
          <a:blipFill>
            <a:blip r:embed="rId4"/>
            <a:stretch>
              <a:fillRect/>
            </a:stretch>
          </a:blipFill>
        </p:spPr>
      </p:sp>
      <p:grpSp>
        <p:nvGrpSpPr>
          <p:cNvPr id="12" name="Group 12"/>
          <p:cNvGrpSpPr/>
          <p:nvPr/>
        </p:nvGrpSpPr>
        <p:grpSpPr>
          <a:xfrm>
            <a:off x="17260140" y="187064"/>
            <a:ext cx="855751" cy="645213"/>
            <a:chOff x="0" y="0"/>
            <a:chExt cx="1141002" cy="860284"/>
          </a:xfrm>
        </p:grpSpPr>
        <p:grpSp>
          <p:nvGrpSpPr>
            <p:cNvPr id="13" name="Group 13"/>
            <p:cNvGrpSpPr/>
            <p:nvPr/>
          </p:nvGrpSpPr>
          <p:grpSpPr>
            <a:xfrm>
              <a:off x="0" y="0"/>
              <a:ext cx="1141002" cy="860284"/>
              <a:chOff x="0" y="0"/>
              <a:chExt cx="225383" cy="169933"/>
            </a:xfrm>
          </p:grpSpPr>
          <p:sp>
            <p:nvSpPr>
              <p:cNvPr id="14" name="Freeform 14"/>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5" name="TextBox 15"/>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6" name="TextBox 16"/>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24</a:t>
              </a:r>
            </a:p>
          </p:txBody>
        </p:sp>
      </p:grpSp>
      <p:sp>
        <p:nvSpPr>
          <p:cNvPr id="17" name="Freeform 17"/>
          <p:cNvSpPr/>
          <p:nvPr/>
        </p:nvSpPr>
        <p:spPr>
          <a:xfrm>
            <a:off x="10762378" y="3352750"/>
            <a:ext cx="6925637" cy="4481295"/>
          </a:xfrm>
          <a:custGeom>
            <a:avLst/>
            <a:gdLst/>
            <a:ahLst/>
            <a:cxnLst/>
            <a:rect l="l" t="t" r="r" b="b"/>
            <a:pathLst>
              <a:path w="6925637" h="4481295">
                <a:moveTo>
                  <a:pt x="0" y="0"/>
                </a:moveTo>
                <a:lnTo>
                  <a:pt x="6925637" y="0"/>
                </a:lnTo>
                <a:lnTo>
                  <a:pt x="6925637" y="4481295"/>
                </a:lnTo>
                <a:lnTo>
                  <a:pt x="0" y="4481295"/>
                </a:lnTo>
                <a:lnTo>
                  <a:pt x="0" y="0"/>
                </a:lnTo>
                <a:close/>
              </a:path>
            </a:pathLst>
          </a:custGeom>
          <a:blipFill>
            <a:blip r:embed="rId5"/>
            <a:stretch>
              <a:fillRect/>
            </a:stretch>
          </a:blipFill>
          <a:ln w="66675" cap="sq">
            <a:solidFill>
              <a:srgbClr val="7A1111"/>
            </a:solidFill>
            <a:prstDash val="solid"/>
            <a:miter/>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13927"/>
            </a:solidFill>
          </p:spPr>
        </p:sp>
        <p:sp>
          <p:nvSpPr>
            <p:cNvPr id="4" name="TextBox 4"/>
            <p:cNvSpPr txBox="1"/>
            <p:nvPr/>
          </p:nvSpPr>
          <p:spPr>
            <a:xfrm>
              <a:off x="0" y="28575"/>
              <a:ext cx="2408296" cy="2680758"/>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6667500" y="1023937"/>
            <a:ext cx="118255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6667500" y="9258300"/>
            <a:ext cx="11825507" cy="0"/>
          </a:xfrm>
          <a:prstGeom prst="line">
            <a:avLst/>
          </a:prstGeom>
          <a:ln w="9525" cap="flat">
            <a:solidFill>
              <a:srgbClr val="013927"/>
            </a:solidFill>
            <a:prstDash val="solid"/>
            <a:headEnd type="none" w="sm" len="sm"/>
            <a:tailEnd type="none" w="sm" len="sm"/>
          </a:ln>
        </p:spPr>
      </p:sp>
      <p:sp>
        <p:nvSpPr>
          <p:cNvPr id="7" name="AutoShape 7"/>
          <p:cNvSpPr/>
          <p:nvPr/>
        </p:nvSpPr>
        <p:spPr>
          <a:xfrm flipV="1">
            <a:off x="2" y="1033462"/>
            <a:ext cx="9143998" cy="4763"/>
          </a:xfrm>
          <a:prstGeom prst="line">
            <a:avLst/>
          </a:prstGeom>
          <a:ln w="9525" cap="flat">
            <a:solidFill>
              <a:srgbClr val="E8F6EE"/>
            </a:solidFill>
            <a:prstDash val="solid"/>
            <a:headEnd type="none" w="sm" len="sm"/>
            <a:tailEnd type="none" w="sm" len="sm"/>
          </a:ln>
        </p:spPr>
      </p:sp>
      <p:sp>
        <p:nvSpPr>
          <p:cNvPr id="8" name="AutoShape 8"/>
          <p:cNvSpPr/>
          <p:nvPr/>
        </p:nvSpPr>
        <p:spPr>
          <a:xfrm>
            <a:off x="2" y="9267825"/>
            <a:ext cx="9143998" cy="0"/>
          </a:xfrm>
          <a:prstGeom prst="line">
            <a:avLst/>
          </a:prstGeom>
          <a:ln w="9525" cap="flat">
            <a:solidFill>
              <a:srgbClr val="E8F6EE"/>
            </a:solidFill>
            <a:prstDash val="solid"/>
            <a:headEnd type="none" w="sm" len="sm"/>
            <a:tailEnd type="none" w="sm" len="sm"/>
          </a:ln>
        </p:spPr>
      </p:sp>
      <p:sp>
        <p:nvSpPr>
          <p:cNvPr id="9" name="Freeform 9"/>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60000"/>
            </a:blip>
            <a:stretch>
              <a:fillRect l="-22994" t="-247513" r="-24312" b="-245596"/>
            </a:stretch>
          </a:blipFill>
        </p:spPr>
      </p:sp>
      <p:sp>
        <p:nvSpPr>
          <p:cNvPr id="10" name="Freeform 10"/>
          <p:cNvSpPr/>
          <p:nvPr/>
        </p:nvSpPr>
        <p:spPr>
          <a:xfrm>
            <a:off x="10876435" y="1313969"/>
            <a:ext cx="5839013" cy="6183988"/>
          </a:xfrm>
          <a:custGeom>
            <a:avLst/>
            <a:gdLst/>
            <a:ahLst/>
            <a:cxnLst/>
            <a:rect l="l" t="t" r="r" b="b"/>
            <a:pathLst>
              <a:path w="5839013" h="6183988">
                <a:moveTo>
                  <a:pt x="0" y="0"/>
                </a:moveTo>
                <a:lnTo>
                  <a:pt x="5839014" y="0"/>
                </a:lnTo>
                <a:lnTo>
                  <a:pt x="5839014" y="6183987"/>
                </a:lnTo>
                <a:lnTo>
                  <a:pt x="0" y="6183987"/>
                </a:lnTo>
                <a:lnTo>
                  <a:pt x="0" y="0"/>
                </a:lnTo>
                <a:close/>
              </a:path>
            </a:pathLst>
          </a:custGeom>
          <a:blipFill>
            <a:blip r:embed="rId4"/>
            <a:stretch>
              <a:fillRect/>
            </a:stretch>
          </a:blipFill>
        </p:spPr>
      </p:sp>
      <p:grpSp>
        <p:nvGrpSpPr>
          <p:cNvPr id="11" name="Group 11"/>
          <p:cNvGrpSpPr/>
          <p:nvPr/>
        </p:nvGrpSpPr>
        <p:grpSpPr>
          <a:xfrm>
            <a:off x="595170" y="5676444"/>
            <a:ext cx="7827156" cy="2559050"/>
            <a:chOff x="0" y="0"/>
            <a:chExt cx="10436207" cy="3412067"/>
          </a:xfrm>
        </p:grpSpPr>
        <p:sp>
          <p:nvSpPr>
            <p:cNvPr id="12" name="TextBox 12"/>
            <p:cNvSpPr txBox="1"/>
            <p:nvPr/>
          </p:nvSpPr>
          <p:spPr>
            <a:xfrm>
              <a:off x="0" y="983192"/>
              <a:ext cx="10436207" cy="2428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상관계수 분석을 통해 p-value 0.000000184, 상관계수 0.80으로 유의한 상관성이 있다는 것을 확인할 수 있으며, Replot을 통해 회귀추세선과 산점도를 살펴보아도 고르게 분포하고 있는 것을 확인할 수 있다.</a:t>
              </a:r>
            </a:p>
          </p:txBody>
        </p:sp>
        <p:sp>
          <p:nvSpPr>
            <p:cNvPr id="13" name="TextBox 13"/>
            <p:cNvSpPr txBox="1"/>
            <p:nvPr/>
          </p:nvSpPr>
          <p:spPr>
            <a:xfrm>
              <a:off x="0" y="28575"/>
              <a:ext cx="10436207" cy="678392"/>
            </a:xfrm>
            <a:prstGeom prst="rect">
              <a:avLst/>
            </a:prstGeom>
          </p:spPr>
          <p:txBody>
            <a:bodyPr lIns="0" tIns="0" rIns="0" bIns="0" rtlCol="0" anchor="t">
              <a:spAutoFit/>
            </a:bodyPr>
            <a:lstStyle/>
            <a:p>
              <a:pPr>
                <a:lnSpc>
                  <a:spcPts val="3850"/>
                </a:lnSpc>
              </a:pPr>
              <a:r>
                <a:rPr lang="en-US" sz="3500" spc="70">
                  <a:solidFill>
                    <a:srgbClr val="FCFEF1"/>
                  </a:solidFill>
                  <a:latin typeface="윤명조 Medium"/>
                  <a:ea typeface="윤명조 Medium"/>
                </a:rPr>
                <a:t>인사이트:</a:t>
              </a:r>
            </a:p>
          </p:txBody>
        </p:sp>
      </p:grpSp>
      <p:sp>
        <p:nvSpPr>
          <p:cNvPr id="14" name="TextBox 14"/>
          <p:cNvSpPr txBox="1"/>
          <p:nvPr/>
        </p:nvSpPr>
        <p:spPr>
          <a:xfrm>
            <a:off x="0" y="196933"/>
            <a:ext cx="10145998"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E8F6EE"/>
                </a:solidFill>
                <a:ea typeface="Nanum Myeongjo Ultra-Bold"/>
              </a:rPr>
              <a:t>상관계수 분석</a:t>
            </a:r>
          </a:p>
        </p:txBody>
      </p:sp>
      <p:sp>
        <p:nvSpPr>
          <p:cNvPr id="15" name="TextBox 15"/>
          <p:cNvSpPr txBox="1"/>
          <p:nvPr/>
        </p:nvSpPr>
        <p:spPr>
          <a:xfrm>
            <a:off x="377028" y="2242748"/>
            <a:ext cx="7085166" cy="805815"/>
          </a:xfrm>
          <a:prstGeom prst="rect">
            <a:avLst/>
          </a:prstGeom>
        </p:spPr>
        <p:txBody>
          <a:bodyPr lIns="0" tIns="0" rIns="0" bIns="0" rtlCol="0" anchor="t">
            <a:spAutoFit/>
          </a:bodyPr>
          <a:lstStyle/>
          <a:p>
            <a:pPr marL="647700" lvl="1" indent="-323850">
              <a:lnSpc>
                <a:spcPts val="3180"/>
              </a:lnSpc>
              <a:buFont typeface="Arial"/>
              <a:buChar char="•"/>
            </a:pPr>
            <a:r>
              <a:rPr lang="en-US" sz="3000" spc="-135">
                <a:solidFill>
                  <a:srgbClr val="E8F6EE"/>
                </a:solidFill>
                <a:latin typeface="윤명조"/>
                <a:ea typeface="윤명조"/>
              </a:rPr>
              <a:t>상관계수 = 0.80  &gt; 0.70</a:t>
            </a:r>
          </a:p>
          <a:p>
            <a:pPr marL="647700" lvl="1" indent="-323850" algn="l">
              <a:lnSpc>
                <a:spcPts val="3180"/>
              </a:lnSpc>
              <a:spcBef>
                <a:spcPct val="0"/>
              </a:spcBef>
              <a:buFont typeface="Arial"/>
              <a:buChar char="•"/>
            </a:pPr>
            <a:r>
              <a:rPr lang="en-US" sz="3000" spc="-135">
                <a:solidFill>
                  <a:srgbClr val="E8F6EE"/>
                </a:solidFill>
                <a:latin typeface="윤명조"/>
              </a:rPr>
              <a:t>pvalue = 1.8386298926655236e-06 &lt; 0.05</a:t>
            </a:r>
          </a:p>
        </p:txBody>
      </p:sp>
      <p:sp>
        <p:nvSpPr>
          <p:cNvPr id="16" name="TextBox 16"/>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3</a:t>
            </a:r>
          </a:p>
        </p:txBody>
      </p:sp>
      <p:grpSp>
        <p:nvGrpSpPr>
          <p:cNvPr id="17" name="Group 17"/>
          <p:cNvGrpSpPr/>
          <p:nvPr/>
        </p:nvGrpSpPr>
        <p:grpSpPr>
          <a:xfrm>
            <a:off x="17260140" y="187064"/>
            <a:ext cx="855751" cy="645213"/>
            <a:chOff x="0" y="0"/>
            <a:chExt cx="1141002" cy="860284"/>
          </a:xfrm>
        </p:grpSpPr>
        <p:grpSp>
          <p:nvGrpSpPr>
            <p:cNvPr id="18" name="Group 18"/>
            <p:cNvGrpSpPr/>
            <p:nvPr/>
          </p:nvGrpSpPr>
          <p:grpSpPr>
            <a:xfrm>
              <a:off x="0" y="0"/>
              <a:ext cx="1141002" cy="860284"/>
              <a:chOff x="0" y="0"/>
              <a:chExt cx="225383" cy="169933"/>
            </a:xfrm>
          </p:grpSpPr>
          <p:sp>
            <p:nvSpPr>
              <p:cNvPr id="19" name="Freeform 19"/>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20" name="TextBox 20"/>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21" name="TextBox 21"/>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25</a:t>
              </a:r>
            </a:p>
          </p:txBody>
        </p:sp>
      </p:grpSp>
      <p:sp>
        <p:nvSpPr>
          <p:cNvPr id="22" name="TextBox 22"/>
          <p:cNvSpPr txBox="1"/>
          <p:nvPr/>
        </p:nvSpPr>
        <p:spPr>
          <a:xfrm>
            <a:off x="9742603" y="7858473"/>
            <a:ext cx="8545397" cy="1205865"/>
          </a:xfrm>
          <a:prstGeom prst="rect">
            <a:avLst/>
          </a:prstGeom>
        </p:spPr>
        <p:txBody>
          <a:bodyPr lIns="0" tIns="0" rIns="0" bIns="0" rtlCol="0" anchor="t">
            <a:spAutoFit/>
          </a:bodyPr>
          <a:lstStyle/>
          <a:p>
            <a:pPr marL="647700" lvl="1" indent="-323850">
              <a:lnSpc>
                <a:spcPts val="3180"/>
              </a:lnSpc>
              <a:buFont typeface="Arial"/>
              <a:buChar char="•"/>
            </a:pPr>
            <a:r>
              <a:rPr lang="en-US" sz="3000" spc="-135">
                <a:solidFill>
                  <a:srgbClr val="000000"/>
                </a:solidFill>
                <a:latin typeface="윤명조"/>
                <a:ea typeface="윤명조"/>
              </a:rPr>
              <a:t>sns.regplot(x='스타벅스 지점 수', y='월평균소득', data=final_df,color='darkgreen')</a:t>
            </a:r>
          </a:p>
          <a:p>
            <a:pPr algn="l">
              <a:lnSpc>
                <a:spcPts val="3180"/>
              </a:lnSpc>
              <a:spcBef>
                <a:spcPct val="0"/>
              </a:spcBef>
            </a:pPr>
            <a:endParaRPr lang="en-US" sz="3000" spc="-135">
              <a:solidFill>
                <a:srgbClr val="000000"/>
              </a:solidFill>
              <a:latin typeface="윤명조"/>
              <a:ea typeface="윤명조"/>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9144000" y="7747775"/>
            <a:ext cx="323850" cy="32385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id="4" name="Group 4"/>
          <p:cNvGrpSpPr/>
          <p:nvPr/>
        </p:nvGrpSpPr>
        <p:grpSpPr>
          <a:xfrm rot="-5400000">
            <a:off x="9144000" y="5911277"/>
            <a:ext cx="323850" cy="32385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6" name="AutoShape 6"/>
          <p:cNvSpPr/>
          <p:nvPr/>
        </p:nvSpPr>
        <p:spPr>
          <a:xfrm>
            <a:off x="9301163" y="8071625"/>
            <a:ext cx="4762" cy="0"/>
          </a:xfrm>
          <a:prstGeom prst="line">
            <a:avLst/>
          </a:prstGeom>
          <a:ln w="19050" cap="flat">
            <a:solidFill>
              <a:srgbClr val="FCFEF1"/>
            </a:solidFill>
            <a:prstDash val="solid"/>
            <a:headEnd type="none" w="sm" len="sm"/>
            <a:tailEnd type="none" w="sm" len="sm"/>
          </a:ln>
        </p:spPr>
      </p:sp>
      <p:sp>
        <p:nvSpPr>
          <p:cNvPr id="7" name="AutoShape 7"/>
          <p:cNvSpPr/>
          <p:nvPr/>
        </p:nvSpPr>
        <p:spPr>
          <a:xfrm flipV="1">
            <a:off x="9305925" y="6235127"/>
            <a:ext cx="0" cy="1512647"/>
          </a:xfrm>
          <a:prstGeom prst="line">
            <a:avLst/>
          </a:prstGeom>
          <a:ln w="19050" cap="flat">
            <a:solidFill>
              <a:srgbClr val="FCFEF1"/>
            </a:solidFill>
            <a:prstDash val="solid"/>
            <a:headEnd type="none" w="sm" len="sm"/>
            <a:tailEnd type="none" w="sm" len="sm"/>
          </a:ln>
        </p:spPr>
      </p:sp>
      <p:sp>
        <p:nvSpPr>
          <p:cNvPr id="8" name="AutoShape 8"/>
          <p:cNvSpPr/>
          <p:nvPr/>
        </p:nvSpPr>
        <p:spPr>
          <a:xfrm flipV="1">
            <a:off x="9305925" y="4460453"/>
            <a:ext cx="0" cy="1450825"/>
          </a:xfrm>
          <a:prstGeom prst="line">
            <a:avLst/>
          </a:prstGeom>
          <a:ln w="19050" cap="flat">
            <a:solidFill>
              <a:srgbClr val="FCFEF1"/>
            </a:solidFill>
            <a:prstDash val="solid"/>
            <a:headEnd type="none" w="sm" len="sm"/>
            <a:tailEnd type="none" w="sm" len="sm"/>
          </a:ln>
        </p:spPr>
      </p:sp>
      <p:sp>
        <p:nvSpPr>
          <p:cNvPr id="9" name="AutoShape 9"/>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10" name="AutoShape 10"/>
          <p:cNvSpPr/>
          <p:nvPr/>
        </p:nvSpPr>
        <p:spPr>
          <a:xfrm flipV="1">
            <a:off x="0" y="9258300"/>
            <a:ext cx="18493007" cy="0"/>
          </a:xfrm>
          <a:prstGeom prst="line">
            <a:avLst/>
          </a:prstGeom>
          <a:ln w="9525" cap="flat">
            <a:solidFill>
              <a:srgbClr val="FCFEF1"/>
            </a:solidFill>
            <a:prstDash val="solid"/>
            <a:headEnd type="none" w="sm" len="sm"/>
            <a:tailEnd type="none" w="sm" len="sm"/>
          </a:ln>
        </p:spPr>
      </p:sp>
      <p:grpSp>
        <p:nvGrpSpPr>
          <p:cNvPr id="11" name="Group 11"/>
          <p:cNvGrpSpPr/>
          <p:nvPr/>
        </p:nvGrpSpPr>
        <p:grpSpPr>
          <a:xfrm rot="-5400000">
            <a:off x="9144000" y="4136603"/>
            <a:ext cx="323850" cy="32385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13" name="Freeform 13"/>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grpSp>
        <p:nvGrpSpPr>
          <p:cNvPr id="14" name="Group 14"/>
          <p:cNvGrpSpPr/>
          <p:nvPr/>
        </p:nvGrpSpPr>
        <p:grpSpPr>
          <a:xfrm>
            <a:off x="2831947" y="3484103"/>
            <a:ext cx="3896434" cy="935130"/>
            <a:chOff x="0" y="0"/>
            <a:chExt cx="1026221" cy="246289"/>
          </a:xfrm>
        </p:grpSpPr>
        <p:sp>
          <p:nvSpPr>
            <p:cNvPr id="15" name="Freeform 15"/>
            <p:cNvSpPr/>
            <p:nvPr/>
          </p:nvSpPr>
          <p:spPr>
            <a:xfrm>
              <a:off x="0" y="0"/>
              <a:ext cx="1026221" cy="246289"/>
            </a:xfrm>
            <a:custGeom>
              <a:avLst/>
              <a:gdLst/>
              <a:ahLst/>
              <a:cxnLst/>
              <a:rect l="l" t="t" r="r" b="b"/>
              <a:pathLst>
                <a:path w="1026221" h="246289">
                  <a:moveTo>
                    <a:pt x="0" y="0"/>
                  </a:moveTo>
                  <a:lnTo>
                    <a:pt x="1026221" y="0"/>
                  </a:lnTo>
                  <a:lnTo>
                    <a:pt x="1026221" y="246289"/>
                  </a:lnTo>
                  <a:lnTo>
                    <a:pt x="0" y="246289"/>
                  </a:lnTo>
                  <a:close/>
                </a:path>
              </a:pathLst>
            </a:custGeom>
            <a:solidFill>
              <a:srgbClr val="7A1111">
                <a:alpha val="80000"/>
              </a:srgbClr>
            </a:solidFill>
          </p:spPr>
        </p:sp>
        <p:sp>
          <p:nvSpPr>
            <p:cNvPr id="16" name="TextBox 16"/>
            <p:cNvSpPr txBox="1"/>
            <p:nvPr/>
          </p:nvSpPr>
          <p:spPr>
            <a:xfrm>
              <a:off x="0" y="0"/>
              <a:ext cx="1026221" cy="246289"/>
            </a:xfrm>
            <a:prstGeom prst="rect">
              <a:avLst/>
            </a:prstGeom>
          </p:spPr>
          <p:txBody>
            <a:bodyPr lIns="50800" tIns="50800" rIns="50800" bIns="50800" rtlCol="0" anchor="ctr"/>
            <a:lstStyle/>
            <a:p>
              <a:pPr algn="ctr">
                <a:lnSpc>
                  <a:spcPts val="2879"/>
                </a:lnSpc>
              </a:pPr>
              <a:endParaRPr/>
            </a:p>
          </p:txBody>
        </p:sp>
      </p:grpSp>
      <p:sp>
        <p:nvSpPr>
          <p:cNvPr id="17" name="TextBox 17"/>
          <p:cNvSpPr txBox="1"/>
          <p:nvPr/>
        </p:nvSpPr>
        <p:spPr>
          <a:xfrm>
            <a:off x="595170" y="1854355"/>
            <a:ext cx="5319987" cy="1158875"/>
          </a:xfrm>
          <a:prstGeom prst="rect">
            <a:avLst/>
          </a:prstGeom>
        </p:spPr>
        <p:txBody>
          <a:bodyPr lIns="0" tIns="0" rIns="0" bIns="0" rtlCol="0" anchor="t">
            <a:spAutoFit/>
          </a:bodyPr>
          <a:lstStyle/>
          <a:p>
            <a:pPr>
              <a:lnSpc>
                <a:spcPts val="8800"/>
              </a:lnSpc>
            </a:pPr>
            <a:r>
              <a:rPr lang="en-US" sz="8000" spc="-360">
                <a:solidFill>
                  <a:srgbClr val="FCFEF1"/>
                </a:solidFill>
                <a:latin typeface="NanumMyeongjo"/>
                <a:ea typeface="NanumMyeongjo"/>
              </a:rPr>
              <a:t>가설 4:</a:t>
            </a:r>
          </a:p>
        </p:txBody>
      </p:sp>
      <p:sp>
        <p:nvSpPr>
          <p:cNvPr id="18" name="TextBox 18"/>
          <p:cNvSpPr txBox="1"/>
          <p:nvPr/>
        </p:nvSpPr>
        <p:spPr>
          <a:xfrm>
            <a:off x="12483798" y="368717"/>
            <a:ext cx="5204218" cy="405732"/>
          </a:xfrm>
          <a:prstGeom prst="rect">
            <a:avLst/>
          </a:prstGeom>
        </p:spPr>
        <p:txBody>
          <a:bodyPr lIns="0" tIns="0" rIns="0" bIns="0" rtlCol="0" anchor="t">
            <a:spAutoFit/>
          </a:bodyPr>
          <a:lstStyle/>
          <a:p>
            <a:pPr marL="0" lvl="0" indent="0" algn="r">
              <a:lnSpc>
                <a:spcPts val="3178"/>
              </a:lnSpc>
            </a:pPr>
            <a:r>
              <a:rPr lang="en-US" sz="2998" spc="-134">
                <a:solidFill>
                  <a:srgbClr val="E8F6EE"/>
                </a:solidFill>
                <a:latin typeface="윤명조"/>
                <a:ea typeface="윤명조"/>
              </a:rPr>
              <a:t>01. 탐색적 데이터 분석 EDA</a:t>
            </a:r>
          </a:p>
        </p:txBody>
      </p:sp>
      <p:grpSp>
        <p:nvGrpSpPr>
          <p:cNvPr id="19" name="Group 19"/>
          <p:cNvGrpSpPr/>
          <p:nvPr/>
        </p:nvGrpSpPr>
        <p:grpSpPr>
          <a:xfrm>
            <a:off x="10219489" y="4136603"/>
            <a:ext cx="6713077" cy="927610"/>
            <a:chOff x="0" y="0"/>
            <a:chExt cx="8950769" cy="1236813"/>
          </a:xfrm>
        </p:grpSpPr>
        <p:sp>
          <p:nvSpPr>
            <p:cNvPr id="20" name="TextBox 20"/>
            <p:cNvSpPr txBox="1"/>
            <p:nvPr/>
          </p:nvSpPr>
          <p:spPr>
            <a:xfrm>
              <a:off x="0" y="19050"/>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단계구분도 + 리저브 매장 위치마커</a:t>
              </a:r>
            </a:p>
          </p:txBody>
        </p:sp>
        <p:sp>
          <p:nvSpPr>
            <p:cNvPr id="21" name="TextBox 21"/>
            <p:cNvSpPr txBox="1"/>
            <p:nvPr/>
          </p:nvSpPr>
          <p:spPr>
            <a:xfrm>
              <a:off x="0" y="754213"/>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ea typeface="윤명조"/>
                </a:rPr>
                <a:t>월 평균 소득과 리저브 매장 개수 간의 관계 시각화</a:t>
              </a:r>
            </a:p>
          </p:txBody>
        </p:sp>
      </p:grpSp>
      <p:grpSp>
        <p:nvGrpSpPr>
          <p:cNvPr id="22" name="Group 22"/>
          <p:cNvGrpSpPr/>
          <p:nvPr/>
        </p:nvGrpSpPr>
        <p:grpSpPr>
          <a:xfrm>
            <a:off x="10219489" y="5920147"/>
            <a:ext cx="6713077" cy="927610"/>
            <a:chOff x="0" y="0"/>
            <a:chExt cx="8950769" cy="1236813"/>
          </a:xfrm>
        </p:grpSpPr>
        <p:sp>
          <p:nvSpPr>
            <p:cNvPr id="23" name="TextBox 23"/>
            <p:cNvSpPr txBox="1"/>
            <p:nvPr/>
          </p:nvSpPr>
          <p:spPr>
            <a:xfrm>
              <a:off x="0" y="19050"/>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상관계수 + REGPLOT</a:t>
              </a:r>
            </a:p>
          </p:txBody>
        </p:sp>
        <p:sp>
          <p:nvSpPr>
            <p:cNvPr id="24" name="TextBox 24"/>
            <p:cNvSpPr txBox="1"/>
            <p:nvPr/>
          </p:nvSpPr>
          <p:spPr>
            <a:xfrm>
              <a:off x="0" y="754213"/>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ea typeface="윤명조"/>
                </a:rPr>
                <a:t>월 평균 소득과  리저브매장 입지 간 상관관계 확인</a:t>
              </a:r>
            </a:p>
          </p:txBody>
        </p:sp>
      </p:grpSp>
      <p:grpSp>
        <p:nvGrpSpPr>
          <p:cNvPr id="25" name="Group 25"/>
          <p:cNvGrpSpPr/>
          <p:nvPr/>
        </p:nvGrpSpPr>
        <p:grpSpPr>
          <a:xfrm>
            <a:off x="10219468" y="7703691"/>
            <a:ext cx="6713098" cy="927610"/>
            <a:chOff x="0" y="0"/>
            <a:chExt cx="8950798" cy="1236813"/>
          </a:xfrm>
        </p:grpSpPr>
        <p:sp>
          <p:nvSpPr>
            <p:cNvPr id="26" name="TextBox 26"/>
            <p:cNvSpPr txBox="1"/>
            <p:nvPr/>
          </p:nvSpPr>
          <p:spPr>
            <a:xfrm>
              <a:off x="0" y="19050"/>
              <a:ext cx="8950741"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rPr>
                <a:t>P-VALUE</a:t>
              </a:r>
            </a:p>
          </p:txBody>
        </p:sp>
        <p:sp>
          <p:nvSpPr>
            <p:cNvPr id="27" name="TextBox 27"/>
            <p:cNvSpPr txBox="1"/>
            <p:nvPr/>
          </p:nvSpPr>
          <p:spPr>
            <a:xfrm>
              <a:off x="56" y="754213"/>
              <a:ext cx="8950741" cy="482600"/>
            </a:xfrm>
            <a:prstGeom prst="rect">
              <a:avLst/>
            </a:prstGeom>
          </p:spPr>
          <p:txBody>
            <a:bodyPr lIns="0" tIns="0" rIns="0" bIns="0" rtlCol="0" anchor="t">
              <a:spAutoFit/>
            </a:bodyPr>
            <a:lstStyle/>
            <a:p>
              <a:pPr marL="0" lvl="0" indent="0">
                <a:lnSpc>
                  <a:spcPts val="2879"/>
                </a:lnSpc>
              </a:pPr>
              <a:r>
                <a:rPr lang="en-US" sz="2399" spc="-71">
                  <a:solidFill>
                    <a:srgbClr val="FCFEF1"/>
                  </a:solidFill>
                  <a:latin typeface="윤명조"/>
                  <a:ea typeface="윤명조"/>
                </a:rPr>
                <a:t>p-value값으로 상관계수의 유의성 검증</a:t>
              </a:r>
            </a:p>
          </p:txBody>
        </p:sp>
      </p:grpSp>
      <p:grpSp>
        <p:nvGrpSpPr>
          <p:cNvPr id="28" name="Group 28"/>
          <p:cNvGrpSpPr/>
          <p:nvPr/>
        </p:nvGrpSpPr>
        <p:grpSpPr>
          <a:xfrm>
            <a:off x="1028700" y="4419233"/>
            <a:ext cx="2699732" cy="935130"/>
            <a:chOff x="0" y="0"/>
            <a:chExt cx="711041" cy="246289"/>
          </a:xfrm>
        </p:grpSpPr>
        <p:sp>
          <p:nvSpPr>
            <p:cNvPr id="29" name="Freeform 29"/>
            <p:cNvSpPr/>
            <p:nvPr/>
          </p:nvSpPr>
          <p:spPr>
            <a:xfrm>
              <a:off x="0" y="0"/>
              <a:ext cx="711041" cy="246289"/>
            </a:xfrm>
            <a:custGeom>
              <a:avLst/>
              <a:gdLst/>
              <a:ahLst/>
              <a:cxnLst/>
              <a:rect l="l" t="t" r="r" b="b"/>
              <a:pathLst>
                <a:path w="711041" h="246289">
                  <a:moveTo>
                    <a:pt x="0" y="0"/>
                  </a:moveTo>
                  <a:lnTo>
                    <a:pt x="711041" y="0"/>
                  </a:lnTo>
                  <a:lnTo>
                    <a:pt x="711041" y="246289"/>
                  </a:lnTo>
                  <a:lnTo>
                    <a:pt x="0" y="246289"/>
                  </a:lnTo>
                  <a:close/>
                </a:path>
              </a:pathLst>
            </a:custGeom>
            <a:solidFill>
              <a:srgbClr val="000000">
                <a:alpha val="80000"/>
              </a:srgbClr>
            </a:solidFill>
          </p:spPr>
        </p:sp>
        <p:sp>
          <p:nvSpPr>
            <p:cNvPr id="30" name="TextBox 30"/>
            <p:cNvSpPr txBox="1"/>
            <p:nvPr/>
          </p:nvSpPr>
          <p:spPr>
            <a:xfrm>
              <a:off x="0" y="0"/>
              <a:ext cx="711041" cy="246289"/>
            </a:xfrm>
            <a:prstGeom prst="rect">
              <a:avLst/>
            </a:prstGeom>
          </p:spPr>
          <p:txBody>
            <a:bodyPr lIns="50800" tIns="50800" rIns="50800" bIns="50800" rtlCol="0" anchor="ctr"/>
            <a:lstStyle/>
            <a:p>
              <a:pPr algn="ctr">
                <a:lnSpc>
                  <a:spcPts val="2879"/>
                </a:lnSpc>
              </a:pPr>
              <a:endParaRPr/>
            </a:p>
          </p:txBody>
        </p:sp>
      </p:grpSp>
      <p:sp>
        <p:nvSpPr>
          <p:cNvPr id="31" name="TextBox 31"/>
          <p:cNvSpPr txBox="1"/>
          <p:nvPr/>
        </p:nvSpPr>
        <p:spPr>
          <a:xfrm>
            <a:off x="1028700" y="3567399"/>
            <a:ext cx="7732029" cy="1579842"/>
          </a:xfrm>
          <a:prstGeom prst="rect">
            <a:avLst/>
          </a:prstGeom>
        </p:spPr>
        <p:txBody>
          <a:bodyPr lIns="0" tIns="0" rIns="0" bIns="0" rtlCol="0" anchor="t">
            <a:spAutoFit/>
          </a:bodyPr>
          <a:lstStyle/>
          <a:p>
            <a:pPr>
              <a:lnSpc>
                <a:spcPts val="6426"/>
              </a:lnSpc>
            </a:pPr>
            <a:r>
              <a:rPr lang="en-US" sz="4284" spc="-171">
                <a:solidFill>
                  <a:srgbClr val="FCFEF1"/>
                </a:solidFill>
                <a:ea typeface="윤명조"/>
              </a:rPr>
              <a:t>월 평균 소득이 높은 지역일수록 리저브 매장이 많을 것이다</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TextBox 8"/>
          <p:cNvSpPr txBox="1"/>
          <p:nvPr/>
        </p:nvSpPr>
        <p:spPr>
          <a:xfrm>
            <a:off x="713203" y="7995970"/>
            <a:ext cx="16868286"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리저브 매장이 가장 많은 지역은 강남구, 영등포구, 서초구 순이다.</a:t>
            </a:r>
          </a:p>
          <a:p>
            <a:pPr marL="539749" lvl="1" indent="-269875">
              <a:lnSpc>
                <a:spcPts val="3749"/>
              </a:lnSpc>
              <a:buFont typeface="Arial"/>
              <a:buChar char="•"/>
            </a:pPr>
            <a:r>
              <a:rPr lang="en-US" sz="2499" spc="-74">
                <a:solidFill>
                  <a:srgbClr val="FCFEF1"/>
                </a:solidFill>
                <a:latin typeface="윤명조"/>
                <a:ea typeface="윤명조"/>
              </a:rPr>
              <a:t>이들 지역에 서울시 전체 리저브 매장 중 44%가 집중되어 있다.</a:t>
            </a:r>
          </a:p>
        </p:txBody>
      </p:sp>
      <p:sp>
        <p:nvSpPr>
          <p:cNvPr id="9" name="TextBox 9"/>
          <p:cNvSpPr txBox="1"/>
          <p:nvPr/>
        </p:nvSpPr>
        <p:spPr>
          <a:xfrm>
            <a:off x="0" y="196933"/>
            <a:ext cx="18288000"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ea typeface="Nanum Myeongjo Ultra-Bold"/>
              </a:rPr>
              <a:t>자치구별 스타벅스 리저브 매장 수 현황 시각화</a:t>
            </a:r>
          </a:p>
        </p:txBody>
      </p:sp>
      <p:sp>
        <p:nvSpPr>
          <p:cNvPr id="10" name="TextBox 10"/>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4</a:t>
            </a:r>
          </a:p>
        </p:txBody>
      </p:sp>
      <p:sp>
        <p:nvSpPr>
          <p:cNvPr id="11" name="Freeform 11"/>
          <p:cNvSpPr/>
          <p:nvPr/>
        </p:nvSpPr>
        <p:spPr>
          <a:xfrm>
            <a:off x="2796581" y="1238386"/>
            <a:ext cx="6225373" cy="6173495"/>
          </a:xfrm>
          <a:custGeom>
            <a:avLst/>
            <a:gdLst/>
            <a:ahLst/>
            <a:cxnLst/>
            <a:rect l="l" t="t" r="r" b="b"/>
            <a:pathLst>
              <a:path w="6225373" h="6173495">
                <a:moveTo>
                  <a:pt x="0" y="0"/>
                </a:moveTo>
                <a:lnTo>
                  <a:pt x="6225374" y="0"/>
                </a:lnTo>
                <a:lnTo>
                  <a:pt x="6225374" y="6173495"/>
                </a:lnTo>
                <a:lnTo>
                  <a:pt x="0" y="6173495"/>
                </a:lnTo>
                <a:lnTo>
                  <a:pt x="0" y="0"/>
                </a:lnTo>
                <a:close/>
              </a:path>
            </a:pathLst>
          </a:custGeom>
          <a:blipFill>
            <a:blip r:embed="rId4"/>
            <a:stretch>
              <a:fillRect/>
            </a:stretch>
          </a:blipFill>
        </p:spPr>
      </p:sp>
      <p:sp>
        <p:nvSpPr>
          <p:cNvPr id="12" name="Freeform 12"/>
          <p:cNvSpPr/>
          <p:nvPr/>
        </p:nvSpPr>
        <p:spPr>
          <a:xfrm>
            <a:off x="9520246" y="1095511"/>
            <a:ext cx="7421975" cy="6316370"/>
          </a:xfrm>
          <a:custGeom>
            <a:avLst/>
            <a:gdLst/>
            <a:ahLst/>
            <a:cxnLst/>
            <a:rect l="l" t="t" r="r" b="b"/>
            <a:pathLst>
              <a:path w="7421975" h="6316370">
                <a:moveTo>
                  <a:pt x="0" y="0"/>
                </a:moveTo>
                <a:lnTo>
                  <a:pt x="7421975" y="0"/>
                </a:lnTo>
                <a:lnTo>
                  <a:pt x="7421975" y="6316370"/>
                </a:lnTo>
                <a:lnTo>
                  <a:pt x="0" y="6316370"/>
                </a:lnTo>
                <a:lnTo>
                  <a:pt x="0" y="0"/>
                </a:lnTo>
                <a:close/>
              </a:path>
            </a:pathLst>
          </a:custGeom>
          <a:blipFill>
            <a:blip r:embed="rId5"/>
            <a:stretch>
              <a:fillRect/>
            </a:stretch>
          </a:blipFill>
        </p:spPr>
      </p:sp>
      <p:grpSp>
        <p:nvGrpSpPr>
          <p:cNvPr id="13" name="Group 13"/>
          <p:cNvGrpSpPr/>
          <p:nvPr/>
        </p:nvGrpSpPr>
        <p:grpSpPr>
          <a:xfrm>
            <a:off x="17260140" y="187064"/>
            <a:ext cx="855751" cy="645213"/>
            <a:chOff x="0" y="0"/>
            <a:chExt cx="1141002" cy="860284"/>
          </a:xfrm>
        </p:grpSpPr>
        <p:grpSp>
          <p:nvGrpSpPr>
            <p:cNvPr id="14" name="Group 14"/>
            <p:cNvGrpSpPr/>
            <p:nvPr/>
          </p:nvGrpSpPr>
          <p:grpSpPr>
            <a:xfrm>
              <a:off x="0" y="0"/>
              <a:ext cx="1141002" cy="860284"/>
              <a:chOff x="0" y="0"/>
              <a:chExt cx="225383" cy="169933"/>
            </a:xfrm>
          </p:grpSpPr>
          <p:sp>
            <p:nvSpPr>
              <p:cNvPr id="15" name="Freeform 15"/>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6" name="TextBox 16"/>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7" name="TextBox 17"/>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27</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013927"/>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013927"/>
            </a:solidFill>
            <a:prstDash val="solid"/>
            <a:headEnd type="none" w="sm" len="sm"/>
            <a:tailEnd type="none" w="sm" len="sm"/>
          </a:ln>
        </p:spPr>
      </p:sp>
      <p:sp>
        <p:nvSpPr>
          <p:cNvPr id="4" name="Freeform 4"/>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60000"/>
            </a:blip>
            <a:stretch>
              <a:fillRect l="-22994" t="-247513" r="-24312" b="-245596"/>
            </a:stretch>
          </a:blipFill>
        </p:spPr>
      </p:sp>
      <p:grpSp>
        <p:nvGrpSpPr>
          <p:cNvPr id="5" name="Group 5"/>
          <p:cNvGrpSpPr/>
          <p:nvPr/>
        </p:nvGrpSpPr>
        <p:grpSpPr>
          <a:xfrm>
            <a:off x="17260140" y="187064"/>
            <a:ext cx="855751" cy="645213"/>
            <a:chOff x="0" y="0"/>
            <a:chExt cx="1141002" cy="860284"/>
          </a:xfrm>
        </p:grpSpPr>
        <p:grpSp>
          <p:nvGrpSpPr>
            <p:cNvPr id="6" name="Group 6"/>
            <p:cNvGrpSpPr/>
            <p:nvPr/>
          </p:nvGrpSpPr>
          <p:grpSpPr>
            <a:xfrm>
              <a:off x="0" y="0"/>
              <a:ext cx="1141002" cy="860284"/>
              <a:chOff x="0" y="0"/>
              <a:chExt cx="225383" cy="169933"/>
            </a:xfrm>
          </p:grpSpPr>
          <p:sp>
            <p:nvSpPr>
              <p:cNvPr id="7" name="Freeform 7"/>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8" name="TextBox 8"/>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9" name="TextBox 9"/>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1</a:t>
              </a:r>
            </a:p>
          </p:txBody>
        </p:sp>
      </p:grpSp>
      <p:sp>
        <p:nvSpPr>
          <p:cNvPr id="10" name="Freeform 10"/>
          <p:cNvSpPr/>
          <p:nvPr/>
        </p:nvSpPr>
        <p:spPr>
          <a:xfrm>
            <a:off x="8955375" y="1582368"/>
            <a:ext cx="8732640" cy="5825403"/>
          </a:xfrm>
          <a:custGeom>
            <a:avLst/>
            <a:gdLst/>
            <a:ahLst/>
            <a:cxnLst/>
            <a:rect l="l" t="t" r="r" b="b"/>
            <a:pathLst>
              <a:path w="8732640" h="5825403">
                <a:moveTo>
                  <a:pt x="0" y="0"/>
                </a:moveTo>
                <a:lnTo>
                  <a:pt x="8732640" y="0"/>
                </a:lnTo>
                <a:lnTo>
                  <a:pt x="8732640" y="5825403"/>
                </a:lnTo>
                <a:lnTo>
                  <a:pt x="0" y="5825403"/>
                </a:lnTo>
                <a:lnTo>
                  <a:pt x="0" y="0"/>
                </a:lnTo>
                <a:close/>
              </a:path>
            </a:pathLst>
          </a:custGeom>
          <a:blipFill>
            <a:blip r:embed="rId4"/>
            <a:stretch>
              <a:fillRect/>
            </a:stretch>
          </a:blipFill>
        </p:spPr>
      </p:sp>
      <p:sp>
        <p:nvSpPr>
          <p:cNvPr id="11" name="TextBox 11"/>
          <p:cNvSpPr txBox="1"/>
          <p:nvPr/>
        </p:nvSpPr>
        <p:spPr>
          <a:xfrm>
            <a:off x="0" y="165100"/>
            <a:ext cx="10145998"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ea typeface="Nanum Myeongjo Ultra-Bold"/>
              </a:rPr>
              <a:t>프로젝트 스타벅스</a:t>
            </a:r>
          </a:p>
        </p:txBody>
      </p:sp>
      <p:sp>
        <p:nvSpPr>
          <p:cNvPr id="12" name="TextBox 12"/>
          <p:cNvSpPr txBox="1"/>
          <p:nvPr/>
        </p:nvSpPr>
        <p:spPr>
          <a:xfrm>
            <a:off x="13509490" y="330617"/>
            <a:ext cx="3452484" cy="405732"/>
          </a:xfrm>
          <a:prstGeom prst="rect">
            <a:avLst/>
          </a:prstGeom>
        </p:spPr>
        <p:txBody>
          <a:bodyPr lIns="0" tIns="0" rIns="0" bIns="0" rtlCol="0" anchor="t">
            <a:spAutoFit/>
          </a:bodyPr>
          <a:lstStyle/>
          <a:p>
            <a:pPr marL="0" lvl="0" indent="0" algn="r">
              <a:lnSpc>
                <a:spcPts val="3178"/>
              </a:lnSpc>
            </a:pPr>
            <a:r>
              <a:rPr lang="en-US" sz="2998" spc="-134">
                <a:solidFill>
                  <a:srgbClr val="013927"/>
                </a:solidFill>
                <a:latin typeface="윤명조"/>
                <a:ea typeface="윤명조"/>
              </a:rPr>
              <a:t>00. 프로젝트 소개</a:t>
            </a:r>
          </a:p>
        </p:txBody>
      </p:sp>
      <p:grpSp>
        <p:nvGrpSpPr>
          <p:cNvPr id="13" name="Group 13"/>
          <p:cNvGrpSpPr/>
          <p:nvPr/>
        </p:nvGrpSpPr>
        <p:grpSpPr>
          <a:xfrm>
            <a:off x="1028700" y="2026511"/>
            <a:ext cx="6616564" cy="760117"/>
            <a:chOff x="0" y="0"/>
            <a:chExt cx="8822086" cy="1013490"/>
          </a:xfrm>
        </p:grpSpPr>
        <p:sp>
          <p:nvSpPr>
            <p:cNvPr id="14" name="AutoShape 14"/>
            <p:cNvSpPr/>
            <p:nvPr/>
          </p:nvSpPr>
          <p:spPr>
            <a:xfrm>
              <a:off x="1921675" y="506745"/>
              <a:ext cx="682882" cy="0"/>
            </a:xfrm>
            <a:prstGeom prst="line">
              <a:avLst/>
            </a:prstGeom>
            <a:ln w="50800" cap="flat">
              <a:solidFill>
                <a:srgbClr val="013927"/>
              </a:solidFill>
              <a:prstDash val="solid"/>
              <a:headEnd type="none" w="sm" len="sm"/>
              <a:tailEnd type="none" w="sm" len="sm"/>
            </a:ln>
          </p:spPr>
        </p:sp>
        <p:grpSp>
          <p:nvGrpSpPr>
            <p:cNvPr id="15" name="Group 15"/>
            <p:cNvGrpSpPr/>
            <p:nvPr/>
          </p:nvGrpSpPr>
          <p:grpSpPr>
            <a:xfrm>
              <a:off x="0" y="44947"/>
              <a:ext cx="1921675" cy="923595"/>
              <a:chOff x="0" y="0"/>
              <a:chExt cx="369956" cy="177808"/>
            </a:xfrm>
          </p:grpSpPr>
          <p:sp>
            <p:nvSpPr>
              <p:cNvPr id="16" name="Freeform 16"/>
              <p:cNvSpPr/>
              <p:nvPr/>
            </p:nvSpPr>
            <p:spPr>
              <a:xfrm>
                <a:off x="0" y="0"/>
                <a:ext cx="369956" cy="177808"/>
              </a:xfrm>
              <a:custGeom>
                <a:avLst/>
                <a:gdLst/>
                <a:ahLst/>
                <a:cxnLst/>
                <a:rect l="l" t="t" r="r" b="b"/>
                <a:pathLst>
                  <a:path w="369956" h="177808">
                    <a:moveTo>
                      <a:pt x="88904" y="0"/>
                    </a:moveTo>
                    <a:lnTo>
                      <a:pt x="281052" y="0"/>
                    </a:lnTo>
                    <a:cubicBezTo>
                      <a:pt x="330153" y="0"/>
                      <a:pt x="369956" y="39804"/>
                      <a:pt x="369956" y="88904"/>
                    </a:cubicBezTo>
                    <a:lnTo>
                      <a:pt x="369956" y="88904"/>
                    </a:lnTo>
                    <a:cubicBezTo>
                      <a:pt x="369956" y="112483"/>
                      <a:pt x="360590" y="135096"/>
                      <a:pt x="343917" y="151769"/>
                    </a:cubicBezTo>
                    <a:cubicBezTo>
                      <a:pt x="327244" y="168442"/>
                      <a:pt x="304631" y="177808"/>
                      <a:pt x="281052" y="177808"/>
                    </a:cubicBezTo>
                    <a:lnTo>
                      <a:pt x="88904" y="177808"/>
                    </a:lnTo>
                    <a:cubicBezTo>
                      <a:pt x="65325" y="177808"/>
                      <a:pt x="42712" y="168442"/>
                      <a:pt x="26039" y="151769"/>
                    </a:cubicBezTo>
                    <a:cubicBezTo>
                      <a:pt x="9367" y="135096"/>
                      <a:pt x="0" y="112483"/>
                      <a:pt x="0" y="88904"/>
                    </a:cubicBezTo>
                    <a:lnTo>
                      <a:pt x="0" y="88904"/>
                    </a:lnTo>
                    <a:cubicBezTo>
                      <a:pt x="0" y="65325"/>
                      <a:pt x="9367" y="42712"/>
                      <a:pt x="26039" y="26039"/>
                    </a:cubicBezTo>
                    <a:cubicBezTo>
                      <a:pt x="42712" y="9367"/>
                      <a:pt x="65325" y="0"/>
                      <a:pt x="88904" y="0"/>
                    </a:cubicBezTo>
                    <a:close/>
                  </a:path>
                </a:pathLst>
              </a:custGeom>
              <a:solidFill>
                <a:srgbClr val="013927"/>
              </a:solidFill>
              <a:ln w="57150" cap="rnd">
                <a:solidFill>
                  <a:srgbClr val="013927"/>
                </a:solidFill>
                <a:prstDash val="solid"/>
                <a:round/>
              </a:ln>
            </p:spPr>
          </p:sp>
          <p:sp>
            <p:nvSpPr>
              <p:cNvPr id="17" name="TextBox 17"/>
              <p:cNvSpPr txBox="1"/>
              <p:nvPr/>
            </p:nvSpPr>
            <p:spPr>
              <a:xfrm>
                <a:off x="0" y="0"/>
                <a:ext cx="369956" cy="177808"/>
              </a:xfrm>
              <a:prstGeom prst="rect">
                <a:avLst/>
              </a:prstGeom>
            </p:spPr>
            <p:txBody>
              <a:bodyPr lIns="52123" tIns="52123" rIns="52123" bIns="52123" rtlCol="0" anchor="ctr"/>
              <a:lstStyle/>
              <a:p>
                <a:pPr algn="ctr">
                  <a:lnSpc>
                    <a:spcPts val="3600"/>
                  </a:lnSpc>
                </a:pPr>
                <a:endParaRPr/>
              </a:p>
            </p:txBody>
          </p:sp>
        </p:grpSp>
        <p:sp>
          <p:nvSpPr>
            <p:cNvPr id="18" name="TextBox 18"/>
            <p:cNvSpPr txBox="1"/>
            <p:nvPr/>
          </p:nvSpPr>
          <p:spPr>
            <a:xfrm>
              <a:off x="200057" y="298888"/>
              <a:ext cx="1521562" cy="383964"/>
            </a:xfrm>
            <a:prstGeom prst="rect">
              <a:avLst/>
            </a:prstGeom>
          </p:spPr>
          <p:txBody>
            <a:bodyPr lIns="0" tIns="0" rIns="0" bIns="0" rtlCol="0" anchor="t">
              <a:spAutoFit/>
            </a:bodyPr>
            <a:lstStyle/>
            <a:p>
              <a:pPr algn="ctr">
                <a:lnSpc>
                  <a:spcPts val="2120"/>
                </a:lnSpc>
                <a:spcBef>
                  <a:spcPct val="0"/>
                </a:spcBef>
              </a:pPr>
              <a:r>
                <a:rPr lang="en-US" sz="2000" spc="-90">
                  <a:solidFill>
                    <a:srgbClr val="FFFFFF"/>
                  </a:solidFill>
                  <a:ea typeface="윤명조"/>
                </a:rPr>
                <a:t>인원</a:t>
              </a:r>
            </a:p>
          </p:txBody>
        </p:sp>
        <p:grpSp>
          <p:nvGrpSpPr>
            <p:cNvPr id="19" name="Group 19"/>
            <p:cNvGrpSpPr/>
            <p:nvPr/>
          </p:nvGrpSpPr>
          <p:grpSpPr>
            <a:xfrm>
              <a:off x="2604557" y="0"/>
              <a:ext cx="6217528" cy="1013490"/>
              <a:chOff x="0" y="0"/>
              <a:chExt cx="1196983" cy="195115"/>
            </a:xfrm>
          </p:grpSpPr>
          <p:sp>
            <p:nvSpPr>
              <p:cNvPr id="20" name="Freeform 20"/>
              <p:cNvSpPr/>
              <p:nvPr/>
            </p:nvSpPr>
            <p:spPr>
              <a:xfrm>
                <a:off x="0" y="0"/>
                <a:ext cx="1196983" cy="195115"/>
              </a:xfrm>
              <a:custGeom>
                <a:avLst/>
                <a:gdLst/>
                <a:ahLst/>
                <a:cxnLst/>
                <a:rect l="l" t="t" r="r" b="b"/>
                <a:pathLst>
                  <a:path w="1196983" h="195115">
                    <a:moveTo>
                      <a:pt x="97557" y="0"/>
                    </a:moveTo>
                    <a:lnTo>
                      <a:pt x="1099426" y="0"/>
                    </a:lnTo>
                    <a:cubicBezTo>
                      <a:pt x="1125300" y="0"/>
                      <a:pt x="1150114" y="10278"/>
                      <a:pt x="1168410" y="28574"/>
                    </a:cubicBezTo>
                    <a:cubicBezTo>
                      <a:pt x="1186705" y="46869"/>
                      <a:pt x="1196983" y="71683"/>
                      <a:pt x="1196983" y="97557"/>
                    </a:cubicBezTo>
                    <a:lnTo>
                      <a:pt x="1196983" y="97557"/>
                    </a:lnTo>
                    <a:cubicBezTo>
                      <a:pt x="1196983" y="123431"/>
                      <a:pt x="1186705" y="148245"/>
                      <a:pt x="1168410" y="166541"/>
                    </a:cubicBezTo>
                    <a:cubicBezTo>
                      <a:pt x="1150114" y="184836"/>
                      <a:pt x="1125300" y="195115"/>
                      <a:pt x="1099426" y="195115"/>
                    </a:cubicBezTo>
                    <a:lnTo>
                      <a:pt x="97557" y="195115"/>
                    </a:lnTo>
                    <a:cubicBezTo>
                      <a:pt x="71683" y="195115"/>
                      <a:pt x="46869" y="184836"/>
                      <a:pt x="28574" y="166541"/>
                    </a:cubicBezTo>
                    <a:cubicBezTo>
                      <a:pt x="10278" y="148245"/>
                      <a:pt x="0" y="123431"/>
                      <a:pt x="0" y="97557"/>
                    </a:cubicBezTo>
                    <a:lnTo>
                      <a:pt x="0" y="97557"/>
                    </a:lnTo>
                    <a:cubicBezTo>
                      <a:pt x="0" y="71683"/>
                      <a:pt x="10278" y="46869"/>
                      <a:pt x="28574" y="28574"/>
                    </a:cubicBezTo>
                    <a:cubicBezTo>
                      <a:pt x="46869" y="10278"/>
                      <a:pt x="71683" y="0"/>
                      <a:pt x="97557" y="0"/>
                    </a:cubicBezTo>
                    <a:close/>
                  </a:path>
                </a:pathLst>
              </a:custGeom>
              <a:solidFill>
                <a:srgbClr val="013927">
                  <a:alpha val="49804"/>
                </a:srgbClr>
              </a:solidFill>
              <a:ln w="57150" cap="rnd">
                <a:solidFill>
                  <a:srgbClr val="013927">
                    <a:alpha val="49804"/>
                  </a:srgbClr>
                </a:solidFill>
                <a:prstDash val="solid"/>
                <a:round/>
              </a:ln>
            </p:spPr>
          </p:sp>
          <p:sp>
            <p:nvSpPr>
              <p:cNvPr id="21" name="TextBox 21"/>
              <p:cNvSpPr txBox="1"/>
              <p:nvPr/>
            </p:nvSpPr>
            <p:spPr>
              <a:xfrm>
                <a:off x="0" y="0"/>
                <a:ext cx="1196983" cy="195115"/>
              </a:xfrm>
              <a:prstGeom prst="rect">
                <a:avLst/>
              </a:prstGeom>
            </p:spPr>
            <p:txBody>
              <a:bodyPr lIns="52123" tIns="52123" rIns="52123" bIns="52123" rtlCol="0" anchor="ctr"/>
              <a:lstStyle/>
              <a:p>
                <a:pPr algn="ctr">
                  <a:lnSpc>
                    <a:spcPts val="3600"/>
                  </a:lnSpc>
                </a:pPr>
                <a:endParaRPr/>
              </a:p>
            </p:txBody>
          </p:sp>
        </p:grpSp>
        <p:sp>
          <p:nvSpPr>
            <p:cNvPr id="22" name="TextBox 22"/>
            <p:cNvSpPr txBox="1"/>
            <p:nvPr/>
          </p:nvSpPr>
          <p:spPr>
            <a:xfrm>
              <a:off x="3315467" y="252110"/>
              <a:ext cx="4795709" cy="556895"/>
            </a:xfrm>
            <a:prstGeom prst="rect">
              <a:avLst/>
            </a:prstGeom>
          </p:spPr>
          <p:txBody>
            <a:bodyPr lIns="0" tIns="0" rIns="0" bIns="0" rtlCol="0" anchor="t">
              <a:spAutoFit/>
            </a:bodyPr>
            <a:lstStyle/>
            <a:p>
              <a:pPr algn="ctr">
                <a:lnSpc>
                  <a:spcPts val="3180"/>
                </a:lnSpc>
              </a:pPr>
              <a:r>
                <a:rPr lang="en-US" sz="3000" spc="-135">
                  <a:solidFill>
                    <a:srgbClr val="FCFEF1"/>
                  </a:solidFill>
                  <a:latin typeface="윤명조"/>
                  <a:ea typeface="윤명조"/>
                </a:rPr>
                <a:t>3명</a:t>
              </a:r>
            </a:p>
          </p:txBody>
        </p:sp>
      </p:grpSp>
      <p:sp>
        <p:nvSpPr>
          <p:cNvPr id="23" name="AutoShape 23"/>
          <p:cNvSpPr/>
          <p:nvPr/>
        </p:nvSpPr>
        <p:spPr>
          <a:xfrm>
            <a:off x="2469957" y="3564167"/>
            <a:ext cx="512161" cy="0"/>
          </a:xfrm>
          <a:prstGeom prst="line">
            <a:avLst/>
          </a:prstGeom>
          <a:ln w="38100" cap="flat">
            <a:solidFill>
              <a:srgbClr val="013927"/>
            </a:solidFill>
            <a:prstDash val="solid"/>
            <a:headEnd type="none" w="sm" len="sm"/>
            <a:tailEnd type="none" w="sm" len="sm"/>
          </a:ln>
        </p:spPr>
      </p:sp>
      <p:grpSp>
        <p:nvGrpSpPr>
          <p:cNvPr id="24" name="Group 24"/>
          <p:cNvGrpSpPr/>
          <p:nvPr/>
        </p:nvGrpSpPr>
        <p:grpSpPr>
          <a:xfrm>
            <a:off x="1028700" y="3160726"/>
            <a:ext cx="6616564" cy="760117"/>
            <a:chOff x="0" y="0"/>
            <a:chExt cx="8822086" cy="1013490"/>
          </a:xfrm>
        </p:grpSpPr>
        <p:grpSp>
          <p:nvGrpSpPr>
            <p:cNvPr id="25" name="Group 25"/>
            <p:cNvGrpSpPr/>
            <p:nvPr/>
          </p:nvGrpSpPr>
          <p:grpSpPr>
            <a:xfrm>
              <a:off x="0" y="44947"/>
              <a:ext cx="1921675" cy="923595"/>
              <a:chOff x="0" y="0"/>
              <a:chExt cx="369956" cy="177808"/>
            </a:xfrm>
          </p:grpSpPr>
          <p:sp>
            <p:nvSpPr>
              <p:cNvPr id="26" name="Freeform 26"/>
              <p:cNvSpPr/>
              <p:nvPr/>
            </p:nvSpPr>
            <p:spPr>
              <a:xfrm>
                <a:off x="0" y="0"/>
                <a:ext cx="369956" cy="177808"/>
              </a:xfrm>
              <a:custGeom>
                <a:avLst/>
                <a:gdLst/>
                <a:ahLst/>
                <a:cxnLst/>
                <a:rect l="l" t="t" r="r" b="b"/>
                <a:pathLst>
                  <a:path w="369956" h="177808">
                    <a:moveTo>
                      <a:pt x="88904" y="0"/>
                    </a:moveTo>
                    <a:lnTo>
                      <a:pt x="281052" y="0"/>
                    </a:lnTo>
                    <a:cubicBezTo>
                      <a:pt x="330153" y="0"/>
                      <a:pt x="369956" y="39804"/>
                      <a:pt x="369956" y="88904"/>
                    </a:cubicBezTo>
                    <a:lnTo>
                      <a:pt x="369956" y="88904"/>
                    </a:lnTo>
                    <a:cubicBezTo>
                      <a:pt x="369956" y="112483"/>
                      <a:pt x="360590" y="135096"/>
                      <a:pt x="343917" y="151769"/>
                    </a:cubicBezTo>
                    <a:cubicBezTo>
                      <a:pt x="327244" y="168442"/>
                      <a:pt x="304631" y="177808"/>
                      <a:pt x="281052" y="177808"/>
                    </a:cubicBezTo>
                    <a:lnTo>
                      <a:pt x="88904" y="177808"/>
                    </a:lnTo>
                    <a:cubicBezTo>
                      <a:pt x="65325" y="177808"/>
                      <a:pt x="42712" y="168442"/>
                      <a:pt x="26039" y="151769"/>
                    </a:cubicBezTo>
                    <a:cubicBezTo>
                      <a:pt x="9367" y="135096"/>
                      <a:pt x="0" y="112483"/>
                      <a:pt x="0" y="88904"/>
                    </a:cubicBezTo>
                    <a:lnTo>
                      <a:pt x="0" y="88904"/>
                    </a:lnTo>
                    <a:cubicBezTo>
                      <a:pt x="0" y="65325"/>
                      <a:pt x="9367" y="42712"/>
                      <a:pt x="26039" y="26039"/>
                    </a:cubicBezTo>
                    <a:cubicBezTo>
                      <a:pt x="42712" y="9367"/>
                      <a:pt x="65325" y="0"/>
                      <a:pt x="88904" y="0"/>
                    </a:cubicBezTo>
                    <a:close/>
                  </a:path>
                </a:pathLst>
              </a:custGeom>
              <a:solidFill>
                <a:srgbClr val="013927"/>
              </a:solidFill>
              <a:ln w="57150" cap="rnd">
                <a:solidFill>
                  <a:srgbClr val="013927"/>
                </a:solidFill>
                <a:prstDash val="solid"/>
                <a:round/>
              </a:ln>
            </p:spPr>
          </p:sp>
          <p:sp>
            <p:nvSpPr>
              <p:cNvPr id="27" name="TextBox 27"/>
              <p:cNvSpPr txBox="1"/>
              <p:nvPr/>
            </p:nvSpPr>
            <p:spPr>
              <a:xfrm>
                <a:off x="0" y="0"/>
                <a:ext cx="369956" cy="177808"/>
              </a:xfrm>
              <a:prstGeom prst="rect">
                <a:avLst/>
              </a:prstGeom>
            </p:spPr>
            <p:txBody>
              <a:bodyPr lIns="52123" tIns="52123" rIns="52123" bIns="52123" rtlCol="0" anchor="ctr"/>
              <a:lstStyle/>
              <a:p>
                <a:pPr algn="ctr">
                  <a:lnSpc>
                    <a:spcPts val="3600"/>
                  </a:lnSpc>
                </a:pPr>
                <a:endParaRPr/>
              </a:p>
            </p:txBody>
          </p:sp>
        </p:grpSp>
        <p:sp>
          <p:nvSpPr>
            <p:cNvPr id="28" name="TextBox 28"/>
            <p:cNvSpPr txBox="1"/>
            <p:nvPr/>
          </p:nvSpPr>
          <p:spPr>
            <a:xfrm>
              <a:off x="200057" y="298888"/>
              <a:ext cx="1521562" cy="383964"/>
            </a:xfrm>
            <a:prstGeom prst="rect">
              <a:avLst/>
            </a:prstGeom>
          </p:spPr>
          <p:txBody>
            <a:bodyPr lIns="0" tIns="0" rIns="0" bIns="0" rtlCol="0" anchor="t">
              <a:spAutoFit/>
            </a:bodyPr>
            <a:lstStyle/>
            <a:p>
              <a:pPr algn="ctr">
                <a:lnSpc>
                  <a:spcPts val="2120"/>
                </a:lnSpc>
                <a:spcBef>
                  <a:spcPct val="0"/>
                </a:spcBef>
              </a:pPr>
              <a:r>
                <a:rPr lang="en-US" sz="2000" spc="-90">
                  <a:solidFill>
                    <a:srgbClr val="FFFFFF"/>
                  </a:solidFill>
                  <a:ea typeface="윤명조"/>
                </a:rPr>
                <a:t>기간</a:t>
              </a:r>
            </a:p>
          </p:txBody>
        </p:sp>
        <p:grpSp>
          <p:nvGrpSpPr>
            <p:cNvPr id="29" name="Group 29"/>
            <p:cNvGrpSpPr/>
            <p:nvPr/>
          </p:nvGrpSpPr>
          <p:grpSpPr>
            <a:xfrm>
              <a:off x="2604557" y="0"/>
              <a:ext cx="6217528" cy="1013490"/>
              <a:chOff x="0" y="0"/>
              <a:chExt cx="1196983" cy="195115"/>
            </a:xfrm>
          </p:grpSpPr>
          <p:sp>
            <p:nvSpPr>
              <p:cNvPr id="30" name="Freeform 30"/>
              <p:cNvSpPr/>
              <p:nvPr/>
            </p:nvSpPr>
            <p:spPr>
              <a:xfrm>
                <a:off x="0" y="0"/>
                <a:ext cx="1196983" cy="195115"/>
              </a:xfrm>
              <a:custGeom>
                <a:avLst/>
                <a:gdLst/>
                <a:ahLst/>
                <a:cxnLst/>
                <a:rect l="l" t="t" r="r" b="b"/>
                <a:pathLst>
                  <a:path w="1196983" h="195115">
                    <a:moveTo>
                      <a:pt x="97557" y="0"/>
                    </a:moveTo>
                    <a:lnTo>
                      <a:pt x="1099426" y="0"/>
                    </a:lnTo>
                    <a:cubicBezTo>
                      <a:pt x="1125300" y="0"/>
                      <a:pt x="1150114" y="10278"/>
                      <a:pt x="1168410" y="28574"/>
                    </a:cubicBezTo>
                    <a:cubicBezTo>
                      <a:pt x="1186705" y="46869"/>
                      <a:pt x="1196983" y="71683"/>
                      <a:pt x="1196983" y="97557"/>
                    </a:cubicBezTo>
                    <a:lnTo>
                      <a:pt x="1196983" y="97557"/>
                    </a:lnTo>
                    <a:cubicBezTo>
                      <a:pt x="1196983" y="123431"/>
                      <a:pt x="1186705" y="148245"/>
                      <a:pt x="1168410" y="166541"/>
                    </a:cubicBezTo>
                    <a:cubicBezTo>
                      <a:pt x="1150114" y="184836"/>
                      <a:pt x="1125300" y="195115"/>
                      <a:pt x="1099426" y="195115"/>
                    </a:cubicBezTo>
                    <a:lnTo>
                      <a:pt x="97557" y="195115"/>
                    </a:lnTo>
                    <a:cubicBezTo>
                      <a:pt x="71683" y="195115"/>
                      <a:pt x="46869" y="184836"/>
                      <a:pt x="28574" y="166541"/>
                    </a:cubicBezTo>
                    <a:cubicBezTo>
                      <a:pt x="10278" y="148245"/>
                      <a:pt x="0" y="123431"/>
                      <a:pt x="0" y="97557"/>
                    </a:cubicBezTo>
                    <a:lnTo>
                      <a:pt x="0" y="97557"/>
                    </a:lnTo>
                    <a:cubicBezTo>
                      <a:pt x="0" y="71683"/>
                      <a:pt x="10278" y="46869"/>
                      <a:pt x="28574" y="28574"/>
                    </a:cubicBezTo>
                    <a:cubicBezTo>
                      <a:pt x="46869" y="10278"/>
                      <a:pt x="71683" y="0"/>
                      <a:pt x="97557" y="0"/>
                    </a:cubicBezTo>
                    <a:close/>
                  </a:path>
                </a:pathLst>
              </a:custGeom>
              <a:solidFill>
                <a:srgbClr val="013927">
                  <a:alpha val="49804"/>
                </a:srgbClr>
              </a:solidFill>
              <a:ln w="57150" cap="rnd">
                <a:solidFill>
                  <a:srgbClr val="013927">
                    <a:alpha val="49804"/>
                  </a:srgbClr>
                </a:solidFill>
                <a:prstDash val="solid"/>
                <a:round/>
              </a:ln>
            </p:spPr>
          </p:sp>
          <p:sp>
            <p:nvSpPr>
              <p:cNvPr id="31" name="TextBox 31"/>
              <p:cNvSpPr txBox="1"/>
              <p:nvPr/>
            </p:nvSpPr>
            <p:spPr>
              <a:xfrm>
                <a:off x="0" y="0"/>
                <a:ext cx="1196983" cy="195115"/>
              </a:xfrm>
              <a:prstGeom prst="rect">
                <a:avLst/>
              </a:prstGeom>
            </p:spPr>
            <p:txBody>
              <a:bodyPr lIns="52123" tIns="52123" rIns="52123" bIns="52123" rtlCol="0" anchor="ctr"/>
              <a:lstStyle/>
              <a:p>
                <a:pPr algn="ctr">
                  <a:lnSpc>
                    <a:spcPts val="3600"/>
                  </a:lnSpc>
                </a:pPr>
                <a:endParaRPr/>
              </a:p>
            </p:txBody>
          </p:sp>
        </p:grpSp>
        <p:sp>
          <p:nvSpPr>
            <p:cNvPr id="32" name="TextBox 32"/>
            <p:cNvSpPr txBox="1"/>
            <p:nvPr/>
          </p:nvSpPr>
          <p:spPr>
            <a:xfrm>
              <a:off x="3315467" y="252110"/>
              <a:ext cx="4795709" cy="556895"/>
            </a:xfrm>
            <a:prstGeom prst="rect">
              <a:avLst/>
            </a:prstGeom>
          </p:spPr>
          <p:txBody>
            <a:bodyPr lIns="0" tIns="0" rIns="0" bIns="0" rtlCol="0" anchor="t">
              <a:spAutoFit/>
            </a:bodyPr>
            <a:lstStyle/>
            <a:p>
              <a:pPr algn="ctr">
                <a:lnSpc>
                  <a:spcPts val="3180"/>
                </a:lnSpc>
              </a:pPr>
              <a:r>
                <a:rPr lang="en-US" sz="3000" spc="-135">
                  <a:solidFill>
                    <a:srgbClr val="FCFEF1"/>
                  </a:solidFill>
                  <a:latin typeface="윤명조"/>
                </a:rPr>
                <a:t>2023.11.28~2023.12.06</a:t>
              </a:r>
            </a:p>
          </p:txBody>
        </p:sp>
      </p:grpSp>
      <p:sp>
        <p:nvSpPr>
          <p:cNvPr id="33" name="AutoShape 33"/>
          <p:cNvSpPr/>
          <p:nvPr/>
        </p:nvSpPr>
        <p:spPr>
          <a:xfrm>
            <a:off x="2469957" y="4721765"/>
            <a:ext cx="512161" cy="0"/>
          </a:xfrm>
          <a:prstGeom prst="line">
            <a:avLst/>
          </a:prstGeom>
          <a:ln w="38100" cap="flat">
            <a:solidFill>
              <a:srgbClr val="013927"/>
            </a:solidFill>
            <a:prstDash val="solid"/>
            <a:headEnd type="none" w="sm" len="sm"/>
            <a:tailEnd type="none" w="sm" len="sm"/>
          </a:ln>
        </p:spPr>
      </p:sp>
      <p:grpSp>
        <p:nvGrpSpPr>
          <p:cNvPr id="34" name="Group 34"/>
          <p:cNvGrpSpPr/>
          <p:nvPr/>
        </p:nvGrpSpPr>
        <p:grpSpPr>
          <a:xfrm>
            <a:off x="1028700" y="4294942"/>
            <a:ext cx="6616564" cy="760117"/>
            <a:chOff x="0" y="0"/>
            <a:chExt cx="8822086" cy="1013490"/>
          </a:xfrm>
        </p:grpSpPr>
        <p:grpSp>
          <p:nvGrpSpPr>
            <p:cNvPr id="35" name="Group 35"/>
            <p:cNvGrpSpPr/>
            <p:nvPr/>
          </p:nvGrpSpPr>
          <p:grpSpPr>
            <a:xfrm>
              <a:off x="0" y="44947"/>
              <a:ext cx="1921675" cy="923595"/>
              <a:chOff x="0" y="0"/>
              <a:chExt cx="369956" cy="177808"/>
            </a:xfrm>
          </p:grpSpPr>
          <p:sp>
            <p:nvSpPr>
              <p:cNvPr id="36" name="Freeform 36"/>
              <p:cNvSpPr/>
              <p:nvPr/>
            </p:nvSpPr>
            <p:spPr>
              <a:xfrm>
                <a:off x="0" y="0"/>
                <a:ext cx="369956" cy="177808"/>
              </a:xfrm>
              <a:custGeom>
                <a:avLst/>
                <a:gdLst/>
                <a:ahLst/>
                <a:cxnLst/>
                <a:rect l="l" t="t" r="r" b="b"/>
                <a:pathLst>
                  <a:path w="369956" h="177808">
                    <a:moveTo>
                      <a:pt x="88904" y="0"/>
                    </a:moveTo>
                    <a:lnTo>
                      <a:pt x="281052" y="0"/>
                    </a:lnTo>
                    <a:cubicBezTo>
                      <a:pt x="330153" y="0"/>
                      <a:pt x="369956" y="39804"/>
                      <a:pt x="369956" y="88904"/>
                    </a:cubicBezTo>
                    <a:lnTo>
                      <a:pt x="369956" y="88904"/>
                    </a:lnTo>
                    <a:cubicBezTo>
                      <a:pt x="369956" y="112483"/>
                      <a:pt x="360590" y="135096"/>
                      <a:pt x="343917" y="151769"/>
                    </a:cubicBezTo>
                    <a:cubicBezTo>
                      <a:pt x="327244" y="168442"/>
                      <a:pt x="304631" y="177808"/>
                      <a:pt x="281052" y="177808"/>
                    </a:cubicBezTo>
                    <a:lnTo>
                      <a:pt x="88904" y="177808"/>
                    </a:lnTo>
                    <a:cubicBezTo>
                      <a:pt x="65325" y="177808"/>
                      <a:pt x="42712" y="168442"/>
                      <a:pt x="26039" y="151769"/>
                    </a:cubicBezTo>
                    <a:cubicBezTo>
                      <a:pt x="9367" y="135096"/>
                      <a:pt x="0" y="112483"/>
                      <a:pt x="0" y="88904"/>
                    </a:cubicBezTo>
                    <a:lnTo>
                      <a:pt x="0" y="88904"/>
                    </a:lnTo>
                    <a:cubicBezTo>
                      <a:pt x="0" y="65325"/>
                      <a:pt x="9367" y="42712"/>
                      <a:pt x="26039" y="26039"/>
                    </a:cubicBezTo>
                    <a:cubicBezTo>
                      <a:pt x="42712" y="9367"/>
                      <a:pt x="65325" y="0"/>
                      <a:pt x="88904" y="0"/>
                    </a:cubicBezTo>
                    <a:close/>
                  </a:path>
                </a:pathLst>
              </a:custGeom>
              <a:solidFill>
                <a:srgbClr val="013927"/>
              </a:solidFill>
              <a:ln w="57150" cap="rnd">
                <a:solidFill>
                  <a:srgbClr val="013927"/>
                </a:solidFill>
                <a:prstDash val="solid"/>
                <a:round/>
              </a:ln>
            </p:spPr>
          </p:sp>
          <p:sp>
            <p:nvSpPr>
              <p:cNvPr id="37" name="TextBox 37"/>
              <p:cNvSpPr txBox="1"/>
              <p:nvPr/>
            </p:nvSpPr>
            <p:spPr>
              <a:xfrm>
                <a:off x="0" y="0"/>
                <a:ext cx="369956" cy="177808"/>
              </a:xfrm>
              <a:prstGeom prst="rect">
                <a:avLst/>
              </a:prstGeom>
            </p:spPr>
            <p:txBody>
              <a:bodyPr lIns="52123" tIns="52123" rIns="52123" bIns="52123" rtlCol="0" anchor="ctr"/>
              <a:lstStyle/>
              <a:p>
                <a:pPr algn="ctr">
                  <a:lnSpc>
                    <a:spcPts val="3600"/>
                  </a:lnSpc>
                </a:pPr>
                <a:endParaRPr/>
              </a:p>
            </p:txBody>
          </p:sp>
        </p:grpSp>
        <p:sp>
          <p:nvSpPr>
            <p:cNvPr id="38" name="TextBox 38"/>
            <p:cNvSpPr txBox="1"/>
            <p:nvPr/>
          </p:nvSpPr>
          <p:spPr>
            <a:xfrm>
              <a:off x="200057" y="298888"/>
              <a:ext cx="1521562" cy="383964"/>
            </a:xfrm>
            <a:prstGeom prst="rect">
              <a:avLst/>
            </a:prstGeom>
          </p:spPr>
          <p:txBody>
            <a:bodyPr lIns="0" tIns="0" rIns="0" bIns="0" rtlCol="0" anchor="t">
              <a:spAutoFit/>
            </a:bodyPr>
            <a:lstStyle/>
            <a:p>
              <a:pPr algn="ctr">
                <a:lnSpc>
                  <a:spcPts val="2120"/>
                </a:lnSpc>
                <a:spcBef>
                  <a:spcPct val="0"/>
                </a:spcBef>
              </a:pPr>
              <a:r>
                <a:rPr lang="en-US" sz="2000" spc="-90">
                  <a:solidFill>
                    <a:srgbClr val="FFFFFF"/>
                  </a:solidFill>
                  <a:ea typeface="윤명조"/>
                </a:rPr>
                <a:t>사용 언어</a:t>
              </a:r>
            </a:p>
          </p:txBody>
        </p:sp>
        <p:grpSp>
          <p:nvGrpSpPr>
            <p:cNvPr id="39" name="Group 39"/>
            <p:cNvGrpSpPr/>
            <p:nvPr/>
          </p:nvGrpSpPr>
          <p:grpSpPr>
            <a:xfrm>
              <a:off x="2604557" y="0"/>
              <a:ext cx="6217528" cy="1013490"/>
              <a:chOff x="0" y="0"/>
              <a:chExt cx="1196983" cy="195115"/>
            </a:xfrm>
          </p:grpSpPr>
          <p:sp>
            <p:nvSpPr>
              <p:cNvPr id="40" name="Freeform 40"/>
              <p:cNvSpPr/>
              <p:nvPr/>
            </p:nvSpPr>
            <p:spPr>
              <a:xfrm>
                <a:off x="0" y="0"/>
                <a:ext cx="1196983" cy="195115"/>
              </a:xfrm>
              <a:custGeom>
                <a:avLst/>
                <a:gdLst/>
                <a:ahLst/>
                <a:cxnLst/>
                <a:rect l="l" t="t" r="r" b="b"/>
                <a:pathLst>
                  <a:path w="1196983" h="195115">
                    <a:moveTo>
                      <a:pt x="97557" y="0"/>
                    </a:moveTo>
                    <a:lnTo>
                      <a:pt x="1099426" y="0"/>
                    </a:lnTo>
                    <a:cubicBezTo>
                      <a:pt x="1125300" y="0"/>
                      <a:pt x="1150114" y="10278"/>
                      <a:pt x="1168410" y="28574"/>
                    </a:cubicBezTo>
                    <a:cubicBezTo>
                      <a:pt x="1186705" y="46869"/>
                      <a:pt x="1196983" y="71683"/>
                      <a:pt x="1196983" y="97557"/>
                    </a:cubicBezTo>
                    <a:lnTo>
                      <a:pt x="1196983" y="97557"/>
                    </a:lnTo>
                    <a:cubicBezTo>
                      <a:pt x="1196983" y="123431"/>
                      <a:pt x="1186705" y="148245"/>
                      <a:pt x="1168410" y="166541"/>
                    </a:cubicBezTo>
                    <a:cubicBezTo>
                      <a:pt x="1150114" y="184836"/>
                      <a:pt x="1125300" y="195115"/>
                      <a:pt x="1099426" y="195115"/>
                    </a:cubicBezTo>
                    <a:lnTo>
                      <a:pt x="97557" y="195115"/>
                    </a:lnTo>
                    <a:cubicBezTo>
                      <a:pt x="71683" y="195115"/>
                      <a:pt x="46869" y="184836"/>
                      <a:pt x="28574" y="166541"/>
                    </a:cubicBezTo>
                    <a:cubicBezTo>
                      <a:pt x="10278" y="148245"/>
                      <a:pt x="0" y="123431"/>
                      <a:pt x="0" y="97557"/>
                    </a:cubicBezTo>
                    <a:lnTo>
                      <a:pt x="0" y="97557"/>
                    </a:lnTo>
                    <a:cubicBezTo>
                      <a:pt x="0" y="71683"/>
                      <a:pt x="10278" y="46869"/>
                      <a:pt x="28574" y="28574"/>
                    </a:cubicBezTo>
                    <a:cubicBezTo>
                      <a:pt x="46869" y="10278"/>
                      <a:pt x="71683" y="0"/>
                      <a:pt x="97557" y="0"/>
                    </a:cubicBezTo>
                    <a:close/>
                  </a:path>
                </a:pathLst>
              </a:custGeom>
              <a:solidFill>
                <a:srgbClr val="013927">
                  <a:alpha val="49804"/>
                </a:srgbClr>
              </a:solidFill>
              <a:ln w="57150" cap="rnd">
                <a:solidFill>
                  <a:srgbClr val="013927">
                    <a:alpha val="49804"/>
                  </a:srgbClr>
                </a:solidFill>
                <a:prstDash val="solid"/>
                <a:round/>
              </a:ln>
            </p:spPr>
          </p:sp>
          <p:sp>
            <p:nvSpPr>
              <p:cNvPr id="41" name="TextBox 41"/>
              <p:cNvSpPr txBox="1"/>
              <p:nvPr/>
            </p:nvSpPr>
            <p:spPr>
              <a:xfrm>
                <a:off x="0" y="0"/>
                <a:ext cx="1196983" cy="195115"/>
              </a:xfrm>
              <a:prstGeom prst="rect">
                <a:avLst/>
              </a:prstGeom>
            </p:spPr>
            <p:txBody>
              <a:bodyPr lIns="52123" tIns="52123" rIns="52123" bIns="52123" rtlCol="0" anchor="ctr"/>
              <a:lstStyle/>
              <a:p>
                <a:pPr algn="ctr">
                  <a:lnSpc>
                    <a:spcPts val="3600"/>
                  </a:lnSpc>
                </a:pPr>
                <a:endParaRPr/>
              </a:p>
            </p:txBody>
          </p:sp>
        </p:grpSp>
        <p:sp>
          <p:nvSpPr>
            <p:cNvPr id="42" name="TextBox 42"/>
            <p:cNvSpPr txBox="1"/>
            <p:nvPr/>
          </p:nvSpPr>
          <p:spPr>
            <a:xfrm>
              <a:off x="3315467" y="252110"/>
              <a:ext cx="4795709" cy="556895"/>
            </a:xfrm>
            <a:prstGeom prst="rect">
              <a:avLst/>
            </a:prstGeom>
          </p:spPr>
          <p:txBody>
            <a:bodyPr lIns="0" tIns="0" rIns="0" bIns="0" rtlCol="0" anchor="t">
              <a:spAutoFit/>
            </a:bodyPr>
            <a:lstStyle/>
            <a:p>
              <a:pPr algn="ctr">
                <a:lnSpc>
                  <a:spcPts val="3180"/>
                </a:lnSpc>
              </a:pPr>
              <a:r>
                <a:rPr lang="en-US" sz="3000" spc="-135">
                  <a:solidFill>
                    <a:srgbClr val="FCFEF1"/>
                  </a:solidFill>
                  <a:latin typeface="윤명조"/>
                </a:rPr>
                <a:t>python</a:t>
              </a:r>
            </a:p>
          </p:txBody>
        </p:sp>
      </p:grpSp>
      <p:sp>
        <p:nvSpPr>
          <p:cNvPr id="43" name="AutoShape 43"/>
          <p:cNvSpPr/>
          <p:nvPr/>
        </p:nvSpPr>
        <p:spPr>
          <a:xfrm>
            <a:off x="2469957" y="6844823"/>
            <a:ext cx="512161" cy="0"/>
          </a:xfrm>
          <a:prstGeom prst="line">
            <a:avLst/>
          </a:prstGeom>
          <a:ln w="38100" cap="flat">
            <a:solidFill>
              <a:srgbClr val="7A1111"/>
            </a:solidFill>
            <a:prstDash val="solid"/>
            <a:headEnd type="none" w="sm" len="sm"/>
            <a:tailEnd type="none" w="sm" len="sm"/>
          </a:ln>
        </p:spPr>
      </p:sp>
      <p:grpSp>
        <p:nvGrpSpPr>
          <p:cNvPr id="44" name="Group 44"/>
          <p:cNvGrpSpPr/>
          <p:nvPr/>
        </p:nvGrpSpPr>
        <p:grpSpPr>
          <a:xfrm>
            <a:off x="1028700" y="5429157"/>
            <a:ext cx="6616564" cy="2831332"/>
            <a:chOff x="0" y="0"/>
            <a:chExt cx="8822086" cy="3775109"/>
          </a:xfrm>
        </p:grpSpPr>
        <p:grpSp>
          <p:nvGrpSpPr>
            <p:cNvPr id="45" name="Group 45"/>
            <p:cNvGrpSpPr/>
            <p:nvPr/>
          </p:nvGrpSpPr>
          <p:grpSpPr>
            <a:xfrm>
              <a:off x="0" y="1425757"/>
              <a:ext cx="1921675" cy="923595"/>
              <a:chOff x="0" y="0"/>
              <a:chExt cx="369956" cy="177808"/>
            </a:xfrm>
          </p:grpSpPr>
          <p:sp>
            <p:nvSpPr>
              <p:cNvPr id="46" name="Freeform 46"/>
              <p:cNvSpPr/>
              <p:nvPr/>
            </p:nvSpPr>
            <p:spPr>
              <a:xfrm>
                <a:off x="0" y="0"/>
                <a:ext cx="369956" cy="177808"/>
              </a:xfrm>
              <a:custGeom>
                <a:avLst/>
                <a:gdLst/>
                <a:ahLst/>
                <a:cxnLst/>
                <a:rect l="l" t="t" r="r" b="b"/>
                <a:pathLst>
                  <a:path w="369956" h="177808">
                    <a:moveTo>
                      <a:pt x="88904" y="0"/>
                    </a:moveTo>
                    <a:lnTo>
                      <a:pt x="281052" y="0"/>
                    </a:lnTo>
                    <a:cubicBezTo>
                      <a:pt x="330153" y="0"/>
                      <a:pt x="369956" y="39804"/>
                      <a:pt x="369956" y="88904"/>
                    </a:cubicBezTo>
                    <a:lnTo>
                      <a:pt x="369956" y="88904"/>
                    </a:lnTo>
                    <a:cubicBezTo>
                      <a:pt x="369956" y="112483"/>
                      <a:pt x="360590" y="135096"/>
                      <a:pt x="343917" y="151769"/>
                    </a:cubicBezTo>
                    <a:cubicBezTo>
                      <a:pt x="327244" y="168442"/>
                      <a:pt x="304631" y="177808"/>
                      <a:pt x="281052" y="177808"/>
                    </a:cubicBezTo>
                    <a:lnTo>
                      <a:pt x="88904" y="177808"/>
                    </a:lnTo>
                    <a:cubicBezTo>
                      <a:pt x="65325" y="177808"/>
                      <a:pt x="42712" y="168442"/>
                      <a:pt x="26039" y="151769"/>
                    </a:cubicBezTo>
                    <a:cubicBezTo>
                      <a:pt x="9367" y="135096"/>
                      <a:pt x="0" y="112483"/>
                      <a:pt x="0" y="88904"/>
                    </a:cubicBezTo>
                    <a:lnTo>
                      <a:pt x="0" y="88904"/>
                    </a:lnTo>
                    <a:cubicBezTo>
                      <a:pt x="0" y="65325"/>
                      <a:pt x="9367" y="42712"/>
                      <a:pt x="26039" y="26039"/>
                    </a:cubicBezTo>
                    <a:cubicBezTo>
                      <a:pt x="42712" y="9367"/>
                      <a:pt x="65325" y="0"/>
                      <a:pt x="88904" y="0"/>
                    </a:cubicBezTo>
                    <a:close/>
                  </a:path>
                </a:pathLst>
              </a:custGeom>
              <a:solidFill>
                <a:srgbClr val="7A1111"/>
              </a:solidFill>
              <a:ln w="57150" cap="rnd">
                <a:solidFill>
                  <a:srgbClr val="7A1111"/>
                </a:solidFill>
                <a:prstDash val="solid"/>
                <a:round/>
              </a:ln>
            </p:spPr>
          </p:sp>
          <p:sp>
            <p:nvSpPr>
              <p:cNvPr id="47" name="TextBox 47"/>
              <p:cNvSpPr txBox="1"/>
              <p:nvPr/>
            </p:nvSpPr>
            <p:spPr>
              <a:xfrm>
                <a:off x="0" y="0"/>
                <a:ext cx="369956" cy="177808"/>
              </a:xfrm>
              <a:prstGeom prst="rect">
                <a:avLst/>
              </a:prstGeom>
            </p:spPr>
            <p:txBody>
              <a:bodyPr lIns="52123" tIns="52123" rIns="52123" bIns="52123" rtlCol="0" anchor="ctr"/>
              <a:lstStyle/>
              <a:p>
                <a:pPr algn="ctr">
                  <a:lnSpc>
                    <a:spcPts val="3600"/>
                  </a:lnSpc>
                </a:pPr>
                <a:endParaRPr/>
              </a:p>
            </p:txBody>
          </p:sp>
        </p:grpSp>
        <p:sp>
          <p:nvSpPr>
            <p:cNvPr id="48" name="TextBox 48"/>
            <p:cNvSpPr txBox="1"/>
            <p:nvPr/>
          </p:nvSpPr>
          <p:spPr>
            <a:xfrm>
              <a:off x="200057" y="1679698"/>
              <a:ext cx="1521562" cy="383964"/>
            </a:xfrm>
            <a:prstGeom prst="rect">
              <a:avLst/>
            </a:prstGeom>
          </p:spPr>
          <p:txBody>
            <a:bodyPr lIns="0" tIns="0" rIns="0" bIns="0" rtlCol="0" anchor="t">
              <a:spAutoFit/>
            </a:bodyPr>
            <a:lstStyle/>
            <a:p>
              <a:pPr algn="ctr">
                <a:lnSpc>
                  <a:spcPts val="2120"/>
                </a:lnSpc>
                <a:spcBef>
                  <a:spcPct val="0"/>
                </a:spcBef>
              </a:pPr>
              <a:r>
                <a:rPr lang="en-US" sz="2000" spc="-90">
                  <a:solidFill>
                    <a:srgbClr val="FFFFFF"/>
                  </a:solidFill>
                  <a:latin typeface="윤명조"/>
                  <a:ea typeface="윤명조"/>
                </a:rPr>
                <a:t>?역할</a:t>
              </a:r>
            </a:p>
          </p:txBody>
        </p:sp>
        <p:grpSp>
          <p:nvGrpSpPr>
            <p:cNvPr id="49" name="Group 49"/>
            <p:cNvGrpSpPr/>
            <p:nvPr/>
          </p:nvGrpSpPr>
          <p:grpSpPr>
            <a:xfrm>
              <a:off x="2604557" y="0"/>
              <a:ext cx="6217528" cy="3775109"/>
              <a:chOff x="0" y="0"/>
              <a:chExt cx="1196983" cy="726775"/>
            </a:xfrm>
          </p:grpSpPr>
          <p:sp>
            <p:nvSpPr>
              <p:cNvPr id="50" name="Freeform 50"/>
              <p:cNvSpPr/>
              <p:nvPr/>
            </p:nvSpPr>
            <p:spPr>
              <a:xfrm>
                <a:off x="0" y="0"/>
                <a:ext cx="1196983" cy="726775"/>
              </a:xfrm>
              <a:custGeom>
                <a:avLst/>
                <a:gdLst/>
                <a:ahLst/>
                <a:cxnLst/>
                <a:rect l="l" t="t" r="r" b="b"/>
                <a:pathLst>
                  <a:path w="1196983" h="726775">
                    <a:moveTo>
                      <a:pt x="166024" y="0"/>
                    </a:moveTo>
                    <a:lnTo>
                      <a:pt x="1030960" y="0"/>
                    </a:lnTo>
                    <a:cubicBezTo>
                      <a:pt x="1122652" y="0"/>
                      <a:pt x="1196983" y="74331"/>
                      <a:pt x="1196983" y="166024"/>
                    </a:cubicBezTo>
                    <a:lnTo>
                      <a:pt x="1196983" y="560751"/>
                    </a:lnTo>
                    <a:cubicBezTo>
                      <a:pt x="1196983" y="652444"/>
                      <a:pt x="1122652" y="726775"/>
                      <a:pt x="1030960" y="726775"/>
                    </a:cubicBezTo>
                    <a:lnTo>
                      <a:pt x="166024" y="726775"/>
                    </a:lnTo>
                    <a:cubicBezTo>
                      <a:pt x="74331" y="726775"/>
                      <a:pt x="0" y="652444"/>
                      <a:pt x="0" y="560751"/>
                    </a:cubicBezTo>
                    <a:lnTo>
                      <a:pt x="0" y="166024"/>
                    </a:lnTo>
                    <a:cubicBezTo>
                      <a:pt x="0" y="74331"/>
                      <a:pt x="74331" y="0"/>
                      <a:pt x="166024" y="0"/>
                    </a:cubicBezTo>
                    <a:close/>
                  </a:path>
                </a:pathLst>
              </a:custGeom>
              <a:solidFill>
                <a:srgbClr val="7A1111">
                  <a:alpha val="49804"/>
                </a:srgbClr>
              </a:solidFill>
              <a:ln w="57150" cap="rnd">
                <a:solidFill>
                  <a:srgbClr val="7A1111">
                    <a:alpha val="49804"/>
                  </a:srgbClr>
                </a:solidFill>
                <a:prstDash val="solid"/>
                <a:round/>
              </a:ln>
            </p:spPr>
          </p:sp>
          <p:sp>
            <p:nvSpPr>
              <p:cNvPr id="51" name="TextBox 51"/>
              <p:cNvSpPr txBox="1"/>
              <p:nvPr/>
            </p:nvSpPr>
            <p:spPr>
              <a:xfrm>
                <a:off x="0" y="0"/>
                <a:ext cx="1196983" cy="726775"/>
              </a:xfrm>
              <a:prstGeom prst="rect">
                <a:avLst/>
              </a:prstGeom>
            </p:spPr>
            <p:txBody>
              <a:bodyPr lIns="52123" tIns="52123" rIns="52123" bIns="52123" rtlCol="0" anchor="ctr"/>
              <a:lstStyle/>
              <a:p>
                <a:pPr algn="ctr">
                  <a:lnSpc>
                    <a:spcPts val="3600"/>
                  </a:lnSpc>
                </a:pPr>
                <a:endParaRPr/>
              </a:p>
            </p:txBody>
          </p:sp>
        </p:grpSp>
        <p:sp>
          <p:nvSpPr>
            <p:cNvPr id="52" name="TextBox 52"/>
            <p:cNvSpPr txBox="1"/>
            <p:nvPr/>
          </p:nvSpPr>
          <p:spPr>
            <a:xfrm>
              <a:off x="3315467" y="737570"/>
              <a:ext cx="4795709" cy="2214245"/>
            </a:xfrm>
            <a:prstGeom prst="rect">
              <a:avLst/>
            </a:prstGeom>
          </p:spPr>
          <p:txBody>
            <a:bodyPr lIns="0" tIns="0" rIns="0" bIns="0" rtlCol="0" anchor="t">
              <a:spAutoFit/>
            </a:bodyPr>
            <a:lstStyle/>
            <a:p>
              <a:pPr marL="647700" lvl="1" indent="-323850">
                <a:lnSpc>
                  <a:spcPts val="4530"/>
                </a:lnSpc>
                <a:buFont typeface="Arial"/>
                <a:buChar char="•"/>
              </a:pPr>
              <a:r>
                <a:rPr lang="en-US" sz="3000" spc="-135">
                  <a:solidFill>
                    <a:srgbClr val="FCFEF1"/>
                  </a:solidFill>
                  <a:latin typeface="윤명조"/>
                  <a:ea typeface="윤명조"/>
                </a:rPr>
                <a:t>역할 1</a:t>
              </a:r>
            </a:p>
            <a:p>
              <a:pPr marL="647700" lvl="1" indent="-323850">
                <a:lnSpc>
                  <a:spcPts val="4530"/>
                </a:lnSpc>
                <a:buFont typeface="Arial"/>
                <a:buChar char="•"/>
              </a:pPr>
              <a:r>
                <a:rPr lang="en-US" sz="3000" spc="-135">
                  <a:solidFill>
                    <a:srgbClr val="FCFEF1"/>
                  </a:solidFill>
                  <a:latin typeface="윤명조"/>
                  <a:ea typeface="윤명조"/>
                </a:rPr>
                <a:t>역할 2</a:t>
              </a:r>
            </a:p>
            <a:p>
              <a:pPr marL="647700" lvl="1" indent="-323850">
                <a:lnSpc>
                  <a:spcPts val="4530"/>
                </a:lnSpc>
                <a:buFont typeface="Arial"/>
                <a:buChar char="•"/>
              </a:pPr>
              <a:r>
                <a:rPr lang="en-US" sz="3000" spc="-135">
                  <a:solidFill>
                    <a:srgbClr val="FCFEF1"/>
                  </a:solidFill>
                  <a:latin typeface="윤명조"/>
                  <a:ea typeface="윤명조"/>
                </a:rPr>
                <a:t>역할 3</a:t>
              </a:r>
            </a:p>
          </p:txBody>
        </p:sp>
      </p:grpSp>
      <p:sp>
        <p:nvSpPr>
          <p:cNvPr id="53" name="TextBox 53"/>
          <p:cNvSpPr txBox="1"/>
          <p:nvPr/>
        </p:nvSpPr>
        <p:spPr>
          <a:xfrm>
            <a:off x="250490" y="9415462"/>
            <a:ext cx="11272169" cy="717805"/>
          </a:xfrm>
          <a:prstGeom prst="rect">
            <a:avLst/>
          </a:prstGeom>
        </p:spPr>
        <p:txBody>
          <a:bodyPr lIns="0" tIns="0" rIns="0" bIns="0" rtlCol="0" anchor="t">
            <a:spAutoFit/>
          </a:bodyPr>
          <a:lstStyle/>
          <a:p>
            <a:pPr>
              <a:lnSpc>
                <a:spcPts val="1908"/>
              </a:lnSpc>
            </a:pPr>
            <a:endParaRPr/>
          </a:p>
          <a:p>
            <a:pPr>
              <a:lnSpc>
                <a:spcPts val="1908"/>
              </a:lnSpc>
            </a:pPr>
            <a:r>
              <a:rPr lang="en-US" sz="1800" spc="-81">
                <a:solidFill>
                  <a:srgbClr val="013927"/>
                </a:solidFill>
                <a:latin typeface="윤명조"/>
                <a:ea typeface="윤명조"/>
              </a:rPr>
              <a:t>이미지: https://www.flickr.com/photos/tfurban/46699914551</a:t>
            </a:r>
          </a:p>
          <a:p>
            <a:pPr>
              <a:lnSpc>
                <a:spcPts val="1908"/>
              </a:lnSpc>
              <a:spcBef>
                <a:spcPct val="0"/>
              </a:spcBef>
            </a:pPr>
            <a:endParaRPr lang="en-US" sz="1800" spc="-81">
              <a:solidFill>
                <a:srgbClr val="013927"/>
              </a:solidFill>
              <a:latin typeface="윤명조"/>
              <a:ea typeface="윤명조"/>
            </a:endParaRPr>
          </a:p>
        </p:txBody>
      </p:sp>
      <p:grpSp>
        <p:nvGrpSpPr>
          <p:cNvPr id="54" name="Group 54"/>
          <p:cNvGrpSpPr/>
          <p:nvPr/>
        </p:nvGrpSpPr>
        <p:grpSpPr>
          <a:xfrm>
            <a:off x="9191086" y="7676133"/>
            <a:ext cx="8496930" cy="760117"/>
            <a:chOff x="0" y="0"/>
            <a:chExt cx="2181078" cy="195115"/>
          </a:xfrm>
        </p:grpSpPr>
        <p:sp>
          <p:nvSpPr>
            <p:cNvPr id="55" name="Freeform 55"/>
            <p:cNvSpPr/>
            <p:nvPr/>
          </p:nvSpPr>
          <p:spPr>
            <a:xfrm>
              <a:off x="0" y="0"/>
              <a:ext cx="2181078" cy="195115"/>
            </a:xfrm>
            <a:custGeom>
              <a:avLst/>
              <a:gdLst/>
              <a:ahLst/>
              <a:cxnLst/>
              <a:rect l="l" t="t" r="r" b="b"/>
              <a:pathLst>
                <a:path w="2181078" h="195115">
                  <a:moveTo>
                    <a:pt x="91114" y="0"/>
                  </a:moveTo>
                  <a:lnTo>
                    <a:pt x="2089963" y="0"/>
                  </a:lnTo>
                  <a:cubicBezTo>
                    <a:pt x="2140284" y="0"/>
                    <a:pt x="2181078" y="40793"/>
                    <a:pt x="2181078" y="91114"/>
                  </a:cubicBezTo>
                  <a:lnTo>
                    <a:pt x="2181078" y="104000"/>
                  </a:lnTo>
                  <a:cubicBezTo>
                    <a:pt x="2181078" y="154321"/>
                    <a:pt x="2140284" y="195115"/>
                    <a:pt x="2089963" y="195115"/>
                  </a:cubicBezTo>
                  <a:lnTo>
                    <a:pt x="91114" y="195115"/>
                  </a:lnTo>
                  <a:cubicBezTo>
                    <a:pt x="40793" y="195115"/>
                    <a:pt x="0" y="154321"/>
                    <a:pt x="0" y="104000"/>
                  </a:cubicBezTo>
                  <a:lnTo>
                    <a:pt x="0" y="91114"/>
                  </a:lnTo>
                  <a:cubicBezTo>
                    <a:pt x="0" y="40793"/>
                    <a:pt x="40793" y="0"/>
                    <a:pt x="91114" y="0"/>
                  </a:cubicBezTo>
                  <a:close/>
                </a:path>
              </a:pathLst>
            </a:custGeom>
            <a:solidFill>
              <a:srgbClr val="000000">
                <a:alpha val="0"/>
              </a:srgbClr>
            </a:solidFill>
            <a:ln w="57150" cap="rnd">
              <a:solidFill>
                <a:srgbClr val="013927">
                  <a:alpha val="49804"/>
                </a:srgbClr>
              </a:solidFill>
              <a:prstDash val="solid"/>
              <a:round/>
            </a:ln>
          </p:spPr>
        </p:sp>
        <p:sp>
          <p:nvSpPr>
            <p:cNvPr id="56" name="TextBox 56"/>
            <p:cNvSpPr txBox="1"/>
            <p:nvPr/>
          </p:nvSpPr>
          <p:spPr>
            <a:xfrm>
              <a:off x="0" y="0"/>
              <a:ext cx="2181078" cy="195115"/>
            </a:xfrm>
            <a:prstGeom prst="rect">
              <a:avLst/>
            </a:prstGeom>
          </p:spPr>
          <p:txBody>
            <a:bodyPr lIns="52123" tIns="52123" rIns="52123" bIns="52123" rtlCol="0" anchor="ctr"/>
            <a:lstStyle/>
            <a:p>
              <a:pPr algn="ctr">
                <a:lnSpc>
                  <a:spcPts val="3600"/>
                </a:lnSpc>
              </a:pPr>
              <a:endParaRPr/>
            </a:p>
          </p:txBody>
        </p:sp>
      </p:grpSp>
      <p:sp>
        <p:nvSpPr>
          <p:cNvPr id="57" name="TextBox 57"/>
          <p:cNvSpPr txBox="1"/>
          <p:nvPr/>
        </p:nvSpPr>
        <p:spPr>
          <a:xfrm>
            <a:off x="9673505" y="7877122"/>
            <a:ext cx="7532090" cy="405765"/>
          </a:xfrm>
          <a:prstGeom prst="rect">
            <a:avLst/>
          </a:prstGeom>
        </p:spPr>
        <p:txBody>
          <a:bodyPr lIns="0" tIns="0" rIns="0" bIns="0" rtlCol="0" anchor="t">
            <a:spAutoFit/>
          </a:bodyPr>
          <a:lstStyle/>
          <a:p>
            <a:pPr algn="ctr">
              <a:lnSpc>
                <a:spcPts val="3180"/>
              </a:lnSpc>
            </a:pPr>
            <a:r>
              <a:rPr lang="en-US" sz="3000" spc="-135">
                <a:solidFill>
                  <a:srgbClr val="000000"/>
                </a:solidFill>
                <a:latin typeface="윤명조"/>
                <a:ea typeface="윤명조"/>
              </a:rPr>
              <a:t>Q. 스타벅스는 어떤 입지 전략을 세울까?</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9367837"/>
            <a:ext cx="18288000" cy="919163"/>
            <a:chOff x="0" y="0"/>
            <a:chExt cx="4816593" cy="242084"/>
          </a:xfrm>
        </p:grpSpPr>
        <p:sp>
          <p:nvSpPr>
            <p:cNvPr id="3" name="Freeform 3"/>
            <p:cNvSpPr/>
            <p:nvPr/>
          </p:nvSpPr>
          <p:spPr>
            <a:xfrm>
              <a:off x="0" y="0"/>
              <a:ext cx="4816592" cy="242084"/>
            </a:xfrm>
            <a:custGeom>
              <a:avLst/>
              <a:gdLst/>
              <a:ahLst/>
              <a:cxnLst/>
              <a:rect l="l" t="t" r="r" b="b"/>
              <a:pathLst>
                <a:path w="4816592" h="242084">
                  <a:moveTo>
                    <a:pt x="0" y="0"/>
                  </a:moveTo>
                  <a:lnTo>
                    <a:pt x="4816592" y="0"/>
                  </a:lnTo>
                  <a:lnTo>
                    <a:pt x="4816592" y="242084"/>
                  </a:lnTo>
                  <a:lnTo>
                    <a:pt x="0" y="242084"/>
                  </a:lnTo>
                  <a:close/>
                </a:path>
              </a:pathLst>
            </a:custGeom>
            <a:solidFill>
              <a:srgbClr val="013927"/>
            </a:solidFill>
          </p:spPr>
        </p:sp>
        <p:sp>
          <p:nvSpPr>
            <p:cNvPr id="4" name="TextBox 4"/>
            <p:cNvSpPr txBox="1"/>
            <p:nvPr/>
          </p:nvSpPr>
          <p:spPr>
            <a:xfrm>
              <a:off x="0" y="28575"/>
              <a:ext cx="4816593" cy="213509"/>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TextBox 8"/>
          <p:cNvSpPr txBox="1"/>
          <p:nvPr/>
        </p:nvSpPr>
        <p:spPr>
          <a:xfrm>
            <a:off x="0" y="196933"/>
            <a:ext cx="18288000"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스타벅스 리저브 매장 수 현황 Code</a:t>
            </a:r>
          </a:p>
        </p:txBody>
      </p:sp>
      <p:grpSp>
        <p:nvGrpSpPr>
          <p:cNvPr id="9" name="Group 9"/>
          <p:cNvGrpSpPr/>
          <p:nvPr/>
        </p:nvGrpSpPr>
        <p:grpSpPr>
          <a:xfrm>
            <a:off x="17260140" y="187064"/>
            <a:ext cx="855751" cy="645213"/>
            <a:chOff x="0" y="0"/>
            <a:chExt cx="1141002" cy="860284"/>
          </a:xfrm>
        </p:grpSpPr>
        <p:grpSp>
          <p:nvGrpSpPr>
            <p:cNvPr id="10" name="Group 10"/>
            <p:cNvGrpSpPr/>
            <p:nvPr/>
          </p:nvGrpSpPr>
          <p:grpSpPr>
            <a:xfrm>
              <a:off x="0" y="0"/>
              <a:ext cx="1141002" cy="860284"/>
              <a:chOff x="0" y="0"/>
              <a:chExt cx="225383" cy="169933"/>
            </a:xfrm>
          </p:grpSpPr>
          <p:sp>
            <p:nvSpPr>
              <p:cNvPr id="11" name="Freeform 11"/>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2" name="TextBox 12"/>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3" name="TextBox 13"/>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28</a:t>
              </a:r>
            </a:p>
          </p:txBody>
        </p:sp>
      </p:grpSp>
      <p:sp>
        <p:nvSpPr>
          <p:cNvPr id="14" name="Freeform 14"/>
          <p:cNvSpPr/>
          <p:nvPr/>
        </p:nvSpPr>
        <p:spPr>
          <a:xfrm>
            <a:off x="302754" y="1284538"/>
            <a:ext cx="11814732" cy="3923126"/>
          </a:xfrm>
          <a:custGeom>
            <a:avLst/>
            <a:gdLst/>
            <a:ahLst/>
            <a:cxnLst/>
            <a:rect l="l" t="t" r="r" b="b"/>
            <a:pathLst>
              <a:path w="11814732" h="3923126">
                <a:moveTo>
                  <a:pt x="0" y="0"/>
                </a:moveTo>
                <a:lnTo>
                  <a:pt x="11814732" y="0"/>
                </a:lnTo>
                <a:lnTo>
                  <a:pt x="11814732" y="3923126"/>
                </a:lnTo>
                <a:lnTo>
                  <a:pt x="0" y="3923126"/>
                </a:lnTo>
                <a:lnTo>
                  <a:pt x="0" y="0"/>
                </a:lnTo>
                <a:close/>
              </a:path>
            </a:pathLst>
          </a:custGeom>
          <a:blipFill>
            <a:blip r:embed="rId4"/>
            <a:stretch>
              <a:fillRect/>
            </a:stretch>
          </a:blipFill>
        </p:spPr>
      </p:sp>
      <p:sp>
        <p:nvSpPr>
          <p:cNvPr id="15" name="Freeform 15"/>
          <p:cNvSpPr/>
          <p:nvPr/>
        </p:nvSpPr>
        <p:spPr>
          <a:xfrm>
            <a:off x="6964776" y="4636076"/>
            <a:ext cx="10908645" cy="4428262"/>
          </a:xfrm>
          <a:custGeom>
            <a:avLst/>
            <a:gdLst/>
            <a:ahLst/>
            <a:cxnLst/>
            <a:rect l="l" t="t" r="r" b="b"/>
            <a:pathLst>
              <a:path w="10908645" h="4428262">
                <a:moveTo>
                  <a:pt x="0" y="0"/>
                </a:moveTo>
                <a:lnTo>
                  <a:pt x="10908646" y="0"/>
                </a:lnTo>
                <a:lnTo>
                  <a:pt x="10908646" y="4428262"/>
                </a:lnTo>
                <a:lnTo>
                  <a:pt x="0" y="4428262"/>
                </a:lnTo>
                <a:lnTo>
                  <a:pt x="0" y="0"/>
                </a:lnTo>
                <a:close/>
              </a:path>
            </a:pathLst>
          </a:custGeom>
          <a:blipFill>
            <a:blip r:embed="rId5"/>
            <a:stretch>
              <a:fillRect/>
            </a:stretch>
          </a:blipFill>
        </p:spPr>
      </p:sp>
      <p:sp>
        <p:nvSpPr>
          <p:cNvPr id="16" name="TextBox 16"/>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4</a:t>
            </a:r>
          </a:p>
        </p:txBody>
      </p:sp>
      <p:sp>
        <p:nvSpPr>
          <p:cNvPr id="17" name="TextBox 17"/>
          <p:cNvSpPr txBox="1"/>
          <p:nvPr/>
        </p:nvSpPr>
        <p:spPr>
          <a:xfrm>
            <a:off x="759954" y="5143500"/>
            <a:ext cx="2059446" cy="1330685"/>
          </a:xfrm>
          <a:prstGeom prst="rect">
            <a:avLst/>
          </a:prstGeom>
        </p:spPr>
        <p:txBody>
          <a:bodyPr wrap="square" lIns="0" tIns="0" rIns="0" bIns="0" rtlCol="0" anchor="t">
            <a:spAutoFit/>
          </a:bodyPr>
          <a:lstStyle/>
          <a:p>
            <a:pPr algn="ctr">
              <a:lnSpc>
                <a:spcPts val="10982"/>
              </a:lnSpc>
              <a:spcBef>
                <a:spcPct val="0"/>
              </a:spcBef>
            </a:pPr>
            <a:r>
              <a:rPr lang="en-US" sz="9151" spc="-457" dirty="0">
                <a:solidFill>
                  <a:srgbClr val="000000"/>
                </a:solidFill>
                <a:latin typeface="윤명조"/>
              </a:rPr>
              <a:t>Bar</a:t>
            </a:r>
          </a:p>
        </p:txBody>
      </p:sp>
      <p:sp>
        <p:nvSpPr>
          <p:cNvPr id="18" name="TextBox 18"/>
          <p:cNvSpPr txBox="1"/>
          <p:nvPr/>
        </p:nvSpPr>
        <p:spPr>
          <a:xfrm>
            <a:off x="15316200" y="3246985"/>
            <a:ext cx="2100022" cy="1330685"/>
          </a:xfrm>
          <a:prstGeom prst="rect">
            <a:avLst/>
          </a:prstGeom>
        </p:spPr>
        <p:txBody>
          <a:bodyPr wrap="square" lIns="0" tIns="0" rIns="0" bIns="0" rtlCol="0" anchor="t">
            <a:spAutoFit/>
          </a:bodyPr>
          <a:lstStyle/>
          <a:p>
            <a:pPr algn="ctr">
              <a:lnSpc>
                <a:spcPts val="10982"/>
              </a:lnSpc>
              <a:spcBef>
                <a:spcPct val="0"/>
              </a:spcBef>
            </a:pPr>
            <a:r>
              <a:rPr lang="en-US" sz="9151" spc="-457" dirty="0">
                <a:solidFill>
                  <a:srgbClr val="000000"/>
                </a:solidFill>
                <a:latin typeface="윤명조"/>
              </a:rPr>
              <a:t>Pie</a:t>
            </a:r>
          </a:p>
        </p:txBody>
      </p:sp>
      <p:sp>
        <p:nvSpPr>
          <p:cNvPr id="19" name="삼각형 18">
            <a:extLst>
              <a:ext uri="{FF2B5EF4-FFF2-40B4-BE49-F238E27FC236}">
                <a16:creationId xmlns:a16="http://schemas.microsoft.com/office/drawing/2014/main" id="{E92FC77B-7B54-644A-830F-C418CA0B71D5}"/>
              </a:ext>
            </a:extLst>
          </p:cNvPr>
          <p:cNvSpPr/>
          <p:nvPr/>
        </p:nvSpPr>
        <p:spPr>
          <a:xfrm>
            <a:off x="381000" y="5411151"/>
            <a:ext cx="457200" cy="3048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삼각형 19">
            <a:extLst>
              <a:ext uri="{FF2B5EF4-FFF2-40B4-BE49-F238E27FC236}">
                <a16:creationId xmlns:a16="http://schemas.microsoft.com/office/drawing/2014/main" id="{D730B73F-9BE4-0B4F-BBD8-1AA812B4C88D}"/>
              </a:ext>
            </a:extLst>
          </p:cNvPr>
          <p:cNvSpPr/>
          <p:nvPr/>
        </p:nvSpPr>
        <p:spPr>
          <a:xfrm rot="10800000">
            <a:off x="17270570" y="4049861"/>
            <a:ext cx="457200" cy="3048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TextBox 8"/>
          <p:cNvSpPr txBox="1"/>
          <p:nvPr/>
        </p:nvSpPr>
        <p:spPr>
          <a:xfrm>
            <a:off x="713203" y="7995970"/>
            <a:ext cx="16868286"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리저브 매장이 가장 많은 지역은 강남구, 영등포구, 서초구 순이다.</a:t>
            </a:r>
          </a:p>
          <a:p>
            <a:pPr marL="539749" lvl="1" indent="-269875">
              <a:lnSpc>
                <a:spcPts val="3749"/>
              </a:lnSpc>
              <a:buFont typeface="Arial"/>
              <a:buChar char="•"/>
            </a:pPr>
            <a:r>
              <a:rPr lang="en-US" sz="2499" spc="-74">
                <a:solidFill>
                  <a:srgbClr val="FCFEF1"/>
                </a:solidFill>
                <a:latin typeface="윤명조"/>
                <a:ea typeface="윤명조"/>
              </a:rPr>
              <a:t>이들 지역에 서울시 전체 리저브 매장 중 44%가 집중되어 있다.</a:t>
            </a:r>
          </a:p>
        </p:txBody>
      </p:sp>
      <p:sp>
        <p:nvSpPr>
          <p:cNvPr id="9" name="TextBox 9"/>
          <p:cNvSpPr txBox="1"/>
          <p:nvPr/>
        </p:nvSpPr>
        <p:spPr>
          <a:xfrm>
            <a:off x="0" y="196933"/>
            <a:ext cx="18288000"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자치구별 버블차트 + Reserve매장 시각화</a:t>
            </a:r>
          </a:p>
        </p:txBody>
      </p:sp>
      <p:sp>
        <p:nvSpPr>
          <p:cNvPr id="10" name="TextBox 10"/>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4</a:t>
            </a:r>
          </a:p>
        </p:txBody>
      </p:sp>
      <p:sp>
        <p:nvSpPr>
          <p:cNvPr id="11" name="Freeform 11"/>
          <p:cNvSpPr/>
          <p:nvPr/>
        </p:nvSpPr>
        <p:spPr>
          <a:xfrm>
            <a:off x="595170" y="1321788"/>
            <a:ext cx="11961060" cy="6030368"/>
          </a:xfrm>
          <a:custGeom>
            <a:avLst/>
            <a:gdLst/>
            <a:ahLst/>
            <a:cxnLst/>
            <a:rect l="l" t="t" r="r" b="b"/>
            <a:pathLst>
              <a:path w="11961060" h="6030368">
                <a:moveTo>
                  <a:pt x="0" y="0"/>
                </a:moveTo>
                <a:lnTo>
                  <a:pt x="11961060" y="0"/>
                </a:lnTo>
                <a:lnTo>
                  <a:pt x="11961060" y="6030368"/>
                </a:lnTo>
                <a:lnTo>
                  <a:pt x="0" y="6030368"/>
                </a:lnTo>
                <a:lnTo>
                  <a:pt x="0" y="0"/>
                </a:lnTo>
                <a:close/>
              </a:path>
            </a:pathLst>
          </a:custGeom>
          <a:blipFill>
            <a:blip r:embed="rId4"/>
            <a:stretch>
              <a:fillRect/>
            </a:stretch>
          </a:blipFill>
        </p:spPr>
      </p:sp>
      <p:grpSp>
        <p:nvGrpSpPr>
          <p:cNvPr id="12" name="Group 12"/>
          <p:cNvGrpSpPr/>
          <p:nvPr/>
        </p:nvGrpSpPr>
        <p:grpSpPr>
          <a:xfrm>
            <a:off x="17260140" y="187064"/>
            <a:ext cx="855751" cy="645213"/>
            <a:chOff x="0" y="0"/>
            <a:chExt cx="1141002" cy="860284"/>
          </a:xfrm>
        </p:grpSpPr>
        <p:grpSp>
          <p:nvGrpSpPr>
            <p:cNvPr id="13" name="Group 13"/>
            <p:cNvGrpSpPr/>
            <p:nvPr/>
          </p:nvGrpSpPr>
          <p:grpSpPr>
            <a:xfrm>
              <a:off x="0" y="0"/>
              <a:ext cx="1141002" cy="860284"/>
              <a:chOff x="0" y="0"/>
              <a:chExt cx="225383" cy="169933"/>
            </a:xfrm>
          </p:grpSpPr>
          <p:sp>
            <p:nvSpPr>
              <p:cNvPr id="14" name="Freeform 14"/>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5" name="TextBox 15"/>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6" name="TextBox 16"/>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29</a:t>
              </a:r>
            </a:p>
          </p:txBody>
        </p:sp>
      </p:grpSp>
      <p:sp>
        <p:nvSpPr>
          <p:cNvPr id="17" name="Freeform 17"/>
          <p:cNvSpPr/>
          <p:nvPr/>
        </p:nvSpPr>
        <p:spPr>
          <a:xfrm>
            <a:off x="11235722" y="4656472"/>
            <a:ext cx="6345767" cy="3825273"/>
          </a:xfrm>
          <a:custGeom>
            <a:avLst/>
            <a:gdLst/>
            <a:ahLst/>
            <a:cxnLst/>
            <a:rect l="l" t="t" r="r" b="b"/>
            <a:pathLst>
              <a:path w="6345767" h="3825273">
                <a:moveTo>
                  <a:pt x="0" y="0"/>
                </a:moveTo>
                <a:lnTo>
                  <a:pt x="6345767" y="0"/>
                </a:lnTo>
                <a:lnTo>
                  <a:pt x="6345767" y="3825273"/>
                </a:lnTo>
                <a:lnTo>
                  <a:pt x="0" y="3825273"/>
                </a:lnTo>
                <a:lnTo>
                  <a:pt x="0" y="0"/>
                </a:lnTo>
                <a:close/>
              </a:path>
            </a:pathLst>
          </a:custGeom>
          <a:blipFill>
            <a:blip r:embed="rId5"/>
            <a:stretch>
              <a:fillRect/>
            </a:stretch>
          </a:blipFill>
          <a:ln w="76200" cap="sq">
            <a:solidFill>
              <a:srgbClr val="7A1111"/>
            </a:solidFill>
            <a:prstDash val="solid"/>
            <a:miter/>
          </a:ln>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13927"/>
            </a:solidFill>
          </p:spPr>
        </p:sp>
        <p:sp>
          <p:nvSpPr>
            <p:cNvPr id="4" name="TextBox 4"/>
            <p:cNvSpPr txBox="1"/>
            <p:nvPr/>
          </p:nvSpPr>
          <p:spPr>
            <a:xfrm>
              <a:off x="0" y="28575"/>
              <a:ext cx="2408296" cy="2680758"/>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6667500" y="1023937"/>
            <a:ext cx="118255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6667500" y="9258300"/>
            <a:ext cx="11825507" cy="0"/>
          </a:xfrm>
          <a:prstGeom prst="line">
            <a:avLst/>
          </a:prstGeom>
          <a:ln w="9525" cap="flat">
            <a:solidFill>
              <a:srgbClr val="013927"/>
            </a:solidFill>
            <a:prstDash val="solid"/>
            <a:headEnd type="none" w="sm" len="sm"/>
            <a:tailEnd type="none" w="sm" len="sm"/>
          </a:ln>
        </p:spPr>
      </p:sp>
      <p:sp>
        <p:nvSpPr>
          <p:cNvPr id="7" name="AutoShape 7"/>
          <p:cNvSpPr/>
          <p:nvPr/>
        </p:nvSpPr>
        <p:spPr>
          <a:xfrm flipV="1">
            <a:off x="2" y="1033462"/>
            <a:ext cx="9143998" cy="4763"/>
          </a:xfrm>
          <a:prstGeom prst="line">
            <a:avLst/>
          </a:prstGeom>
          <a:ln w="9525" cap="flat">
            <a:solidFill>
              <a:srgbClr val="E8F6EE"/>
            </a:solidFill>
            <a:prstDash val="solid"/>
            <a:headEnd type="none" w="sm" len="sm"/>
            <a:tailEnd type="none" w="sm" len="sm"/>
          </a:ln>
        </p:spPr>
      </p:sp>
      <p:sp>
        <p:nvSpPr>
          <p:cNvPr id="8" name="AutoShape 8"/>
          <p:cNvSpPr/>
          <p:nvPr/>
        </p:nvSpPr>
        <p:spPr>
          <a:xfrm>
            <a:off x="2" y="9267825"/>
            <a:ext cx="9143998" cy="0"/>
          </a:xfrm>
          <a:prstGeom prst="line">
            <a:avLst/>
          </a:prstGeom>
          <a:ln w="9525" cap="flat">
            <a:solidFill>
              <a:srgbClr val="E8F6EE"/>
            </a:solidFill>
            <a:prstDash val="solid"/>
            <a:headEnd type="none" w="sm" len="sm"/>
            <a:tailEnd type="none" w="sm" len="sm"/>
          </a:ln>
        </p:spPr>
      </p:sp>
      <p:sp>
        <p:nvSpPr>
          <p:cNvPr id="9" name="Freeform 9"/>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60000"/>
            </a:blip>
            <a:stretch>
              <a:fillRect l="-22994" t="-247513" r="-24312" b="-245596"/>
            </a:stretch>
          </a:blipFill>
        </p:spPr>
      </p:sp>
      <p:grpSp>
        <p:nvGrpSpPr>
          <p:cNvPr id="10" name="Group 10"/>
          <p:cNvGrpSpPr/>
          <p:nvPr/>
        </p:nvGrpSpPr>
        <p:grpSpPr>
          <a:xfrm>
            <a:off x="595170" y="5676444"/>
            <a:ext cx="7827156" cy="2559050"/>
            <a:chOff x="0" y="0"/>
            <a:chExt cx="10436207" cy="3412067"/>
          </a:xfrm>
        </p:grpSpPr>
        <p:sp>
          <p:nvSpPr>
            <p:cNvPr id="11" name="TextBox 11"/>
            <p:cNvSpPr txBox="1"/>
            <p:nvPr/>
          </p:nvSpPr>
          <p:spPr>
            <a:xfrm>
              <a:off x="0" y="983192"/>
              <a:ext cx="10436207" cy="2428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상관계수 분석을 통해 p-value 0.000000184, 상관계수 0.80으로 유의한 상관성이 있다는 것을 확인할 수 있으며, Replot을 통해 회귀추세선과 산점도를 살펴보아도 고르게 분포하고 있는 것을 확인할 수 있다.</a:t>
              </a:r>
            </a:p>
          </p:txBody>
        </p:sp>
        <p:sp>
          <p:nvSpPr>
            <p:cNvPr id="12" name="TextBox 12"/>
            <p:cNvSpPr txBox="1"/>
            <p:nvPr/>
          </p:nvSpPr>
          <p:spPr>
            <a:xfrm>
              <a:off x="0" y="28575"/>
              <a:ext cx="10436207" cy="678392"/>
            </a:xfrm>
            <a:prstGeom prst="rect">
              <a:avLst/>
            </a:prstGeom>
          </p:spPr>
          <p:txBody>
            <a:bodyPr lIns="0" tIns="0" rIns="0" bIns="0" rtlCol="0" anchor="t">
              <a:spAutoFit/>
            </a:bodyPr>
            <a:lstStyle/>
            <a:p>
              <a:pPr>
                <a:lnSpc>
                  <a:spcPts val="3850"/>
                </a:lnSpc>
              </a:pPr>
              <a:r>
                <a:rPr lang="en-US" sz="3500" spc="70">
                  <a:solidFill>
                    <a:srgbClr val="FCFEF1"/>
                  </a:solidFill>
                  <a:latin typeface="윤명조 Medium"/>
                  <a:ea typeface="윤명조 Medium"/>
                </a:rPr>
                <a:t>인사이트:</a:t>
              </a:r>
            </a:p>
          </p:txBody>
        </p:sp>
      </p:grpSp>
      <p:sp>
        <p:nvSpPr>
          <p:cNvPr id="13" name="TextBox 13"/>
          <p:cNvSpPr txBox="1"/>
          <p:nvPr/>
        </p:nvSpPr>
        <p:spPr>
          <a:xfrm>
            <a:off x="0" y="196933"/>
            <a:ext cx="10145998"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E8F6EE"/>
                </a:solidFill>
                <a:ea typeface="Nanum Myeongjo Ultra-Bold"/>
              </a:rPr>
              <a:t>상관계수 분석</a:t>
            </a:r>
          </a:p>
        </p:txBody>
      </p:sp>
      <p:sp>
        <p:nvSpPr>
          <p:cNvPr id="14" name="TextBox 14"/>
          <p:cNvSpPr txBox="1"/>
          <p:nvPr/>
        </p:nvSpPr>
        <p:spPr>
          <a:xfrm>
            <a:off x="377028" y="2242748"/>
            <a:ext cx="7085166" cy="805815"/>
          </a:xfrm>
          <a:prstGeom prst="rect">
            <a:avLst/>
          </a:prstGeom>
        </p:spPr>
        <p:txBody>
          <a:bodyPr lIns="0" tIns="0" rIns="0" bIns="0" rtlCol="0" anchor="t">
            <a:spAutoFit/>
          </a:bodyPr>
          <a:lstStyle/>
          <a:p>
            <a:pPr marL="647700" lvl="1" indent="-323850">
              <a:lnSpc>
                <a:spcPts val="3180"/>
              </a:lnSpc>
              <a:buFont typeface="Arial"/>
              <a:buChar char="•"/>
            </a:pPr>
            <a:r>
              <a:rPr lang="en-US" sz="3000" spc="-135">
                <a:solidFill>
                  <a:srgbClr val="E8F6EE"/>
                </a:solidFill>
                <a:latin typeface="윤명조"/>
                <a:ea typeface="윤명조"/>
              </a:rPr>
              <a:t>상관계수= 0.729243827915415, &gt; 0.70</a:t>
            </a:r>
          </a:p>
          <a:p>
            <a:pPr marL="647700" lvl="1" indent="-323850" algn="l">
              <a:lnSpc>
                <a:spcPts val="3180"/>
              </a:lnSpc>
              <a:spcBef>
                <a:spcPct val="0"/>
              </a:spcBef>
              <a:buFont typeface="Arial"/>
              <a:buChar char="•"/>
            </a:pPr>
            <a:r>
              <a:rPr lang="en-US" sz="3000" spc="-135">
                <a:solidFill>
                  <a:srgbClr val="E8F6EE"/>
                </a:solidFill>
                <a:latin typeface="윤명조"/>
              </a:rPr>
              <a:t>pvalue = 3.5421190583132025e-05 &lt; 0.05</a:t>
            </a:r>
          </a:p>
        </p:txBody>
      </p:sp>
      <p:sp>
        <p:nvSpPr>
          <p:cNvPr id="15" name="TextBox 15"/>
          <p:cNvSpPr txBox="1"/>
          <p:nvPr/>
        </p:nvSpPr>
        <p:spPr>
          <a:xfrm>
            <a:off x="10069798" y="8168819"/>
            <a:ext cx="8545397" cy="1205865"/>
          </a:xfrm>
          <a:prstGeom prst="rect">
            <a:avLst/>
          </a:prstGeom>
        </p:spPr>
        <p:txBody>
          <a:bodyPr lIns="0" tIns="0" rIns="0" bIns="0" rtlCol="0" anchor="t">
            <a:spAutoFit/>
          </a:bodyPr>
          <a:lstStyle/>
          <a:p>
            <a:pPr marL="647700" lvl="1" indent="-323850">
              <a:lnSpc>
                <a:spcPts val="3180"/>
              </a:lnSpc>
              <a:buFont typeface="Arial"/>
              <a:buChar char="•"/>
            </a:pPr>
            <a:r>
              <a:rPr lang="en-US" sz="3000" spc="-135">
                <a:solidFill>
                  <a:srgbClr val="000000"/>
                </a:solidFill>
                <a:latin typeface="윤명조"/>
                <a:ea typeface="윤명조"/>
              </a:rPr>
              <a:t>sns.regplot(x='리저브 매장', y='월평균소득', data=final_df,color='darkred')</a:t>
            </a:r>
          </a:p>
          <a:p>
            <a:pPr algn="l">
              <a:lnSpc>
                <a:spcPts val="3180"/>
              </a:lnSpc>
              <a:spcBef>
                <a:spcPct val="0"/>
              </a:spcBef>
            </a:pPr>
            <a:endParaRPr lang="en-US" sz="3000" spc="-135">
              <a:solidFill>
                <a:srgbClr val="000000"/>
              </a:solidFill>
              <a:latin typeface="윤명조"/>
              <a:ea typeface="윤명조"/>
            </a:endParaRPr>
          </a:p>
        </p:txBody>
      </p:sp>
      <p:sp>
        <p:nvSpPr>
          <p:cNvPr id="16" name="TextBox 16"/>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4</a:t>
            </a:r>
          </a:p>
        </p:txBody>
      </p:sp>
      <p:grpSp>
        <p:nvGrpSpPr>
          <p:cNvPr id="17" name="Group 17"/>
          <p:cNvGrpSpPr/>
          <p:nvPr/>
        </p:nvGrpSpPr>
        <p:grpSpPr>
          <a:xfrm>
            <a:off x="17260140" y="187064"/>
            <a:ext cx="855751" cy="645213"/>
            <a:chOff x="0" y="0"/>
            <a:chExt cx="1141002" cy="860284"/>
          </a:xfrm>
        </p:grpSpPr>
        <p:grpSp>
          <p:nvGrpSpPr>
            <p:cNvPr id="18" name="Group 18"/>
            <p:cNvGrpSpPr/>
            <p:nvPr/>
          </p:nvGrpSpPr>
          <p:grpSpPr>
            <a:xfrm>
              <a:off x="0" y="0"/>
              <a:ext cx="1141002" cy="860284"/>
              <a:chOff x="0" y="0"/>
              <a:chExt cx="225383" cy="169933"/>
            </a:xfrm>
          </p:grpSpPr>
          <p:sp>
            <p:nvSpPr>
              <p:cNvPr id="19" name="Freeform 19"/>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20" name="TextBox 20"/>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21" name="TextBox 21"/>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30</a:t>
              </a:r>
            </a:p>
          </p:txBody>
        </p:sp>
      </p:grpSp>
      <p:sp>
        <p:nvSpPr>
          <p:cNvPr id="22" name="Freeform 22"/>
          <p:cNvSpPr/>
          <p:nvPr/>
        </p:nvSpPr>
        <p:spPr>
          <a:xfrm>
            <a:off x="10536642" y="1251294"/>
            <a:ext cx="6371368" cy="6660350"/>
          </a:xfrm>
          <a:custGeom>
            <a:avLst/>
            <a:gdLst/>
            <a:ahLst/>
            <a:cxnLst/>
            <a:rect l="l" t="t" r="r" b="b"/>
            <a:pathLst>
              <a:path w="6371368" h="6660350">
                <a:moveTo>
                  <a:pt x="0" y="0"/>
                </a:moveTo>
                <a:lnTo>
                  <a:pt x="6371368" y="0"/>
                </a:lnTo>
                <a:lnTo>
                  <a:pt x="6371368" y="6660350"/>
                </a:lnTo>
                <a:lnTo>
                  <a:pt x="0" y="6660350"/>
                </a:lnTo>
                <a:lnTo>
                  <a:pt x="0" y="0"/>
                </a:lnTo>
                <a:close/>
              </a:path>
            </a:pathLst>
          </a:custGeom>
          <a:blipFill>
            <a:blip r:embed="rId4"/>
            <a:stretch>
              <a:fillRect/>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grpSp>
        <p:nvGrpSpPr>
          <p:cNvPr id="4" name="Group 4"/>
          <p:cNvGrpSpPr/>
          <p:nvPr/>
        </p:nvGrpSpPr>
        <p:grpSpPr>
          <a:xfrm rot="-5400000">
            <a:off x="9144000" y="4136603"/>
            <a:ext cx="323850" cy="32385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6" name="Freeform 6"/>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2">
              <a:alphaModFix amt="19999"/>
            </a:blip>
            <a:stretch>
              <a:fillRect l="-22994" t="-247513" r="-24312" b="-245596"/>
            </a:stretch>
          </a:blipFill>
        </p:spPr>
      </p:sp>
      <p:grpSp>
        <p:nvGrpSpPr>
          <p:cNvPr id="7" name="Group 7"/>
          <p:cNvGrpSpPr/>
          <p:nvPr/>
        </p:nvGrpSpPr>
        <p:grpSpPr>
          <a:xfrm>
            <a:off x="1028700" y="3501368"/>
            <a:ext cx="2226463" cy="959935"/>
            <a:chOff x="0" y="0"/>
            <a:chExt cx="586394" cy="252822"/>
          </a:xfrm>
        </p:grpSpPr>
        <p:sp>
          <p:nvSpPr>
            <p:cNvPr id="8" name="Freeform 8"/>
            <p:cNvSpPr/>
            <p:nvPr/>
          </p:nvSpPr>
          <p:spPr>
            <a:xfrm>
              <a:off x="0" y="0"/>
              <a:ext cx="586394" cy="252822"/>
            </a:xfrm>
            <a:custGeom>
              <a:avLst/>
              <a:gdLst/>
              <a:ahLst/>
              <a:cxnLst/>
              <a:rect l="l" t="t" r="r" b="b"/>
              <a:pathLst>
                <a:path w="586394" h="252822">
                  <a:moveTo>
                    <a:pt x="0" y="0"/>
                  </a:moveTo>
                  <a:lnTo>
                    <a:pt x="586394" y="0"/>
                  </a:lnTo>
                  <a:lnTo>
                    <a:pt x="586394" y="252822"/>
                  </a:lnTo>
                  <a:lnTo>
                    <a:pt x="0" y="252822"/>
                  </a:lnTo>
                  <a:close/>
                </a:path>
              </a:pathLst>
            </a:custGeom>
            <a:solidFill>
              <a:srgbClr val="7A1111">
                <a:alpha val="80000"/>
              </a:srgbClr>
            </a:solidFill>
          </p:spPr>
        </p:sp>
        <p:sp>
          <p:nvSpPr>
            <p:cNvPr id="9" name="TextBox 9"/>
            <p:cNvSpPr txBox="1"/>
            <p:nvPr/>
          </p:nvSpPr>
          <p:spPr>
            <a:xfrm>
              <a:off x="0" y="0"/>
              <a:ext cx="586394" cy="252822"/>
            </a:xfrm>
            <a:prstGeom prst="rect">
              <a:avLst/>
            </a:prstGeom>
          </p:spPr>
          <p:txBody>
            <a:bodyPr lIns="50800" tIns="50800" rIns="50800" bIns="50800" rtlCol="0" anchor="ctr"/>
            <a:lstStyle/>
            <a:p>
              <a:pPr algn="ctr">
                <a:lnSpc>
                  <a:spcPts val="2879"/>
                </a:lnSpc>
              </a:pPr>
              <a:endParaRPr/>
            </a:p>
          </p:txBody>
        </p:sp>
      </p:grpSp>
      <p:sp>
        <p:nvSpPr>
          <p:cNvPr id="10" name="TextBox 10"/>
          <p:cNvSpPr txBox="1"/>
          <p:nvPr/>
        </p:nvSpPr>
        <p:spPr>
          <a:xfrm>
            <a:off x="595170" y="1854355"/>
            <a:ext cx="6149013" cy="1158875"/>
          </a:xfrm>
          <a:prstGeom prst="rect">
            <a:avLst/>
          </a:prstGeom>
        </p:spPr>
        <p:txBody>
          <a:bodyPr lIns="0" tIns="0" rIns="0" bIns="0" rtlCol="0" anchor="t">
            <a:spAutoFit/>
          </a:bodyPr>
          <a:lstStyle/>
          <a:p>
            <a:pPr>
              <a:lnSpc>
                <a:spcPts val="8800"/>
              </a:lnSpc>
            </a:pPr>
            <a:r>
              <a:rPr lang="en-US" sz="8000" spc="-360">
                <a:solidFill>
                  <a:srgbClr val="FCFEF1"/>
                </a:solidFill>
                <a:latin typeface="NanumMyeongjo"/>
                <a:ea typeface="NanumMyeongjo"/>
              </a:rPr>
              <a:t>보너스 가설5:</a:t>
            </a:r>
          </a:p>
        </p:txBody>
      </p:sp>
      <p:sp>
        <p:nvSpPr>
          <p:cNvPr id="11" name="TextBox 11"/>
          <p:cNvSpPr txBox="1"/>
          <p:nvPr/>
        </p:nvSpPr>
        <p:spPr>
          <a:xfrm>
            <a:off x="12483798" y="368717"/>
            <a:ext cx="5204218" cy="405732"/>
          </a:xfrm>
          <a:prstGeom prst="rect">
            <a:avLst/>
          </a:prstGeom>
        </p:spPr>
        <p:txBody>
          <a:bodyPr lIns="0" tIns="0" rIns="0" bIns="0" rtlCol="0" anchor="t">
            <a:spAutoFit/>
          </a:bodyPr>
          <a:lstStyle/>
          <a:p>
            <a:pPr marL="0" lvl="0" indent="0" algn="r">
              <a:lnSpc>
                <a:spcPts val="3178"/>
              </a:lnSpc>
            </a:pPr>
            <a:r>
              <a:rPr lang="en-US" sz="2998" spc="-134">
                <a:solidFill>
                  <a:srgbClr val="E8F6EE"/>
                </a:solidFill>
                <a:latin typeface="윤명조"/>
                <a:ea typeface="윤명조"/>
              </a:rPr>
              <a:t>01. 탐색적 데이터 분석 EDA</a:t>
            </a:r>
          </a:p>
        </p:txBody>
      </p:sp>
      <p:sp>
        <p:nvSpPr>
          <p:cNvPr id="12" name="TextBox 12"/>
          <p:cNvSpPr txBox="1"/>
          <p:nvPr/>
        </p:nvSpPr>
        <p:spPr>
          <a:xfrm>
            <a:off x="1028700" y="3567399"/>
            <a:ext cx="7732029" cy="1579842"/>
          </a:xfrm>
          <a:prstGeom prst="rect">
            <a:avLst/>
          </a:prstGeom>
        </p:spPr>
        <p:txBody>
          <a:bodyPr lIns="0" tIns="0" rIns="0" bIns="0" rtlCol="0" anchor="t">
            <a:spAutoFit/>
          </a:bodyPr>
          <a:lstStyle/>
          <a:p>
            <a:pPr>
              <a:lnSpc>
                <a:spcPts val="6426"/>
              </a:lnSpc>
            </a:pPr>
            <a:r>
              <a:rPr lang="en-US" sz="4284" spc="-171">
                <a:solidFill>
                  <a:srgbClr val="FCFEF1"/>
                </a:solidFill>
                <a:ea typeface="윤명조"/>
              </a:rPr>
              <a:t>지출 유형 중 스타벅스 지점 수와 관련 있는 유형은 무엇일까</a:t>
            </a:r>
          </a:p>
        </p:txBody>
      </p:sp>
      <p:grpSp>
        <p:nvGrpSpPr>
          <p:cNvPr id="13" name="Group 13"/>
          <p:cNvGrpSpPr/>
          <p:nvPr/>
        </p:nvGrpSpPr>
        <p:grpSpPr>
          <a:xfrm rot="-5400000">
            <a:off x="9144000" y="7655415"/>
            <a:ext cx="323850" cy="323850"/>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15" name="AutoShape 15"/>
          <p:cNvSpPr/>
          <p:nvPr/>
        </p:nvSpPr>
        <p:spPr>
          <a:xfrm flipV="1">
            <a:off x="9305925" y="6204591"/>
            <a:ext cx="0" cy="1450825"/>
          </a:xfrm>
          <a:prstGeom prst="line">
            <a:avLst/>
          </a:prstGeom>
          <a:ln w="19050" cap="flat">
            <a:solidFill>
              <a:srgbClr val="FCFEF1"/>
            </a:solidFill>
            <a:prstDash val="solid"/>
            <a:headEnd type="none" w="sm" len="sm"/>
            <a:tailEnd type="none" w="sm" len="sm"/>
          </a:ln>
        </p:spPr>
      </p:sp>
      <p:sp>
        <p:nvSpPr>
          <p:cNvPr id="16" name="AutoShape 16"/>
          <p:cNvSpPr/>
          <p:nvPr/>
        </p:nvSpPr>
        <p:spPr>
          <a:xfrm flipV="1">
            <a:off x="9292757" y="4461299"/>
            <a:ext cx="12049" cy="1743226"/>
          </a:xfrm>
          <a:prstGeom prst="line">
            <a:avLst/>
          </a:prstGeom>
          <a:ln w="19050" cap="flat">
            <a:solidFill>
              <a:srgbClr val="FCFEF1"/>
            </a:solidFill>
            <a:prstDash val="solid"/>
            <a:headEnd type="none" w="sm" len="sm"/>
            <a:tailEnd type="none" w="sm" len="sm"/>
          </a:ln>
        </p:spPr>
      </p:sp>
      <p:grpSp>
        <p:nvGrpSpPr>
          <p:cNvPr id="17" name="Group 17"/>
          <p:cNvGrpSpPr/>
          <p:nvPr/>
        </p:nvGrpSpPr>
        <p:grpSpPr>
          <a:xfrm rot="-5400000">
            <a:off x="9144000" y="5880741"/>
            <a:ext cx="323850" cy="323850"/>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id="19" name="Group 19"/>
          <p:cNvGrpSpPr/>
          <p:nvPr/>
        </p:nvGrpSpPr>
        <p:grpSpPr>
          <a:xfrm rot="-5400000">
            <a:off x="9144000" y="4137453"/>
            <a:ext cx="323850" cy="323850"/>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id="21" name="Group 21"/>
          <p:cNvGrpSpPr/>
          <p:nvPr/>
        </p:nvGrpSpPr>
        <p:grpSpPr>
          <a:xfrm>
            <a:off x="10258446" y="4146128"/>
            <a:ext cx="6713077" cy="927610"/>
            <a:chOff x="0" y="0"/>
            <a:chExt cx="8950769" cy="1236813"/>
          </a:xfrm>
        </p:grpSpPr>
        <p:sp>
          <p:nvSpPr>
            <p:cNvPr id="22" name="TextBox 22"/>
            <p:cNvSpPr txBox="1"/>
            <p:nvPr/>
          </p:nvSpPr>
          <p:spPr>
            <a:xfrm>
              <a:off x="0" y="19050"/>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ea typeface="윤명조 Medium"/>
                </a:rPr>
                <a:t>데이터 전처리</a:t>
              </a:r>
            </a:p>
          </p:txBody>
        </p:sp>
        <p:sp>
          <p:nvSpPr>
            <p:cNvPr id="23" name="TextBox 23"/>
            <p:cNvSpPr txBox="1"/>
            <p:nvPr/>
          </p:nvSpPr>
          <p:spPr>
            <a:xfrm>
              <a:off x="0" y="754213"/>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latin typeface="윤명조"/>
                  <a:ea typeface="윤명조"/>
                </a:rPr>
                <a:t>지출 유형 + 지점 수 전처리</a:t>
              </a:r>
            </a:p>
          </p:txBody>
        </p:sp>
      </p:grpSp>
      <p:grpSp>
        <p:nvGrpSpPr>
          <p:cNvPr id="24" name="Group 24"/>
          <p:cNvGrpSpPr/>
          <p:nvPr/>
        </p:nvGrpSpPr>
        <p:grpSpPr>
          <a:xfrm>
            <a:off x="10258446" y="5929672"/>
            <a:ext cx="6713077" cy="927610"/>
            <a:chOff x="0" y="0"/>
            <a:chExt cx="8950769" cy="1236813"/>
          </a:xfrm>
        </p:grpSpPr>
        <p:sp>
          <p:nvSpPr>
            <p:cNvPr id="25" name="TextBox 25"/>
            <p:cNvSpPr txBox="1"/>
            <p:nvPr/>
          </p:nvSpPr>
          <p:spPr>
            <a:xfrm>
              <a:off x="0" y="19050"/>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ea typeface="윤명조 Medium"/>
                </a:rPr>
                <a:t>상관계수 분석</a:t>
              </a:r>
            </a:p>
          </p:txBody>
        </p:sp>
        <p:sp>
          <p:nvSpPr>
            <p:cNvPr id="26" name="TextBox 26"/>
            <p:cNvSpPr txBox="1"/>
            <p:nvPr/>
          </p:nvSpPr>
          <p:spPr>
            <a:xfrm>
              <a:off x="0" y="754213"/>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ea typeface="윤명조"/>
                </a:rPr>
                <a:t>지출 유형과 스타벅스 매장 입지 상관관계 확인</a:t>
              </a:r>
            </a:p>
          </p:txBody>
        </p:sp>
      </p:grpSp>
      <p:grpSp>
        <p:nvGrpSpPr>
          <p:cNvPr id="27" name="Group 27"/>
          <p:cNvGrpSpPr/>
          <p:nvPr/>
        </p:nvGrpSpPr>
        <p:grpSpPr>
          <a:xfrm>
            <a:off x="10258425" y="7713216"/>
            <a:ext cx="6713098" cy="927610"/>
            <a:chOff x="0" y="0"/>
            <a:chExt cx="8950798" cy="1236813"/>
          </a:xfrm>
        </p:grpSpPr>
        <p:sp>
          <p:nvSpPr>
            <p:cNvPr id="28" name="TextBox 28"/>
            <p:cNvSpPr txBox="1"/>
            <p:nvPr/>
          </p:nvSpPr>
          <p:spPr>
            <a:xfrm>
              <a:off x="0" y="19050"/>
              <a:ext cx="8950741"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ea typeface="윤명조 Medium"/>
                </a:rPr>
                <a:t>시각화</a:t>
              </a:r>
            </a:p>
          </p:txBody>
        </p:sp>
        <p:sp>
          <p:nvSpPr>
            <p:cNvPr id="29" name="TextBox 29"/>
            <p:cNvSpPr txBox="1"/>
            <p:nvPr/>
          </p:nvSpPr>
          <p:spPr>
            <a:xfrm>
              <a:off x="56" y="754213"/>
              <a:ext cx="8950741" cy="482600"/>
            </a:xfrm>
            <a:prstGeom prst="rect">
              <a:avLst/>
            </a:prstGeom>
          </p:spPr>
          <p:txBody>
            <a:bodyPr lIns="0" tIns="0" rIns="0" bIns="0" rtlCol="0" anchor="t">
              <a:spAutoFit/>
            </a:bodyPr>
            <a:lstStyle/>
            <a:p>
              <a:pPr marL="0" lvl="0" indent="0">
                <a:lnSpc>
                  <a:spcPts val="2879"/>
                </a:lnSpc>
              </a:pPr>
              <a:r>
                <a:rPr lang="en-US" sz="2399" spc="-71">
                  <a:solidFill>
                    <a:srgbClr val="FCFEF1"/>
                  </a:solidFill>
                  <a:latin typeface="윤명조"/>
                </a:rPr>
                <a:t>regplots</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TextBox 8"/>
          <p:cNvSpPr txBox="1"/>
          <p:nvPr/>
        </p:nvSpPr>
        <p:spPr>
          <a:xfrm>
            <a:off x="643182" y="8207088"/>
            <a:ext cx="16868286" cy="438150"/>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ea typeface="윤명조"/>
              </a:rPr>
              <a:t>빨간색과 초록색 중 빨간색 그래프가 유의한 상관이 있는 그래프</a:t>
            </a:r>
          </a:p>
        </p:txBody>
      </p:sp>
      <p:grpSp>
        <p:nvGrpSpPr>
          <p:cNvPr id="9" name="Group 9"/>
          <p:cNvGrpSpPr/>
          <p:nvPr/>
        </p:nvGrpSpPr>
        <p:grpSpPr>
          <a:xfrm>
            <a:off x="17260140" y="187064"/>
            <a:ext cx="855751" cy="645213"/>
            <a:chOff x="0" y="0"/>
            <a:chExt cx="1141002" cy="860284"/>
          </a:xfrm>
        </p:grpSpPr>
        <p:grpSp>
          <p:nvGrpSpPr>
            <p:cNvPr id="10" name="Group 10"/>
            <p:cNvGrpSpPr/>
            <p:nvPr/>
          </p:nvGrpSpPr>
          <p:grpSpPr>
            <a:xfrm>
              <a:off x="0" y="0"/>
              <a:ext cx="1141002" cy="860284"/>
              <a:chOff x="0" y="0"/>
              <a:chExt cx="225383" cy="169933"/>
            </a:xfrm>
          </p:grpSpPr>
          <p:sp>
            <p:nvSpPr>
              <p:cNvPr id="11" name="Freeform 11"/>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2" name="TextBox 12"/>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3" name="TextBox 13"/>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32</a:t>
              </a:r>
            </a:p>
          </p:txBody>
        </p:sp>
      </p:grpSp>
      <p:sp>
        <p:nvSpPr>
          <p:cNvPr id="14" name="Freeform 14"/>
          <p:cNvSpPr/>
          <p:nvPr/>
        </p:nvSpPr>
        <p:spPr>
          <a:xfrm>
            <a:off x="10547876" y="1326685"/>
            <a:ext cx="7043138" cy="7511105"/>
          </a:xfrm>
          <a:custGeom>
            <a:avLst/>
            <a:gdLst/>
            <a:ahLst/>
            <a:cxnLst/>
            <a:rect l="l" t="t" r="r" b="b"/>
            <a:pathLst>
              <a:path w="7043138" h="7511105">
                <a:moveTo>
                  <a:pt x="0" y="0"/>
                </a:moveTo>
                <a:lnTo>
                  <a:pt x="7043138" y="0"/>
                </a:lnTo>
                <a:lnTo>
                  <a:pt x="7043138" y="7511105"/>
                </a:lnTo>
                <a:lnTo>
                  <a:pt x="0" y="7511105"/>
                </a:lnTo>
                <a:lnTo>
                  <a:pt x="0" y="0"/>
                </a:lnTo>
                <a:close/>
              </a:path>
            </a:pathLst>
          </a:custGeom>
          <a:blipFill>
            <a:blip r:embed="rId4"/>
            <a:stretch>
              <a:fillRect/>
            </a:stretch>
          </a:blipFill>
        </p:spPr>
      </p:sp>
      <p:sp>
        <p:nvSpPr>
          <p:cNvPr id="15" name="Freeform 15"/>
          <p:cNvSpPr/>
          <p:nvPr/>
        </p:nvSpPr>
        <p:spPr>
          <a:xfrm>
            <a:off x="269645" y="1849222"/>
            <a:ext cx="9877607" cy="5220350"/>
          </a:xfrm>
          <a:custGeom>
            <a:avLst/>
            <a:gdLst/>
            <a:ahLst/>
            <a:cxnLst/>
            <a:rect l="l" t="t" r="r" b="b"/>
            <a:pathLst>
              <a:path w="9877607" h="5220350">
                <a:moveTo>
                  <a:pt x="0" y="0"/>
                </a:moveTo>
                <a:lnTo>
                  <a:pt x="9877607" y="0"/>
                </a:lnTo>
                <a:lnTo>
                  <a:pt x="9877607" y="5220351"/>
                </a:lnTo>
                <a:lnTo>
                  <a:pt x="0" y="5220351"/>
                </a:lnTo>
                <a:lnTo>
                  <a:pt x="0" y="0"/>
                </a:lnTo>
                <a:close/>
              </a:path>
            </a:pathLst>
          </a:custGeom>
          <a:blipFill>
            <a:blip r:embed="rId5"/>
            <a:stretch>
              <a:fillRect/>
            </a:stretch>
          </a:blipFill>
        </p:spPr>
      </p:sp>
      <p:sp>
        <p:nvSpPr>
          <p:cNvPr id="16" name="TextBox 16"/>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3</a:t>
            </a:r>
          </a:p>
        </p:txBody>
      </p:sp>
      <p:sp>
        <p:nvSpPr>
          <p:cNvPr id="17" name="TextBox 17"/>
          <p:cNvSpPr txBox="1"/>
          <p:nvPr/>
        </p:nvSpPr>
        <p:spPr>
          <a:xfrm>
            <a:off x="0" y="196933"/>
            <a:ext cx="12954558"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지출 유형 - 스타벅스 매장 수 상관계수 분석</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7640481"/>
            <a:ext cx="18288000" cy="2646519"/>
            <a:chOff x="0" y="0"/>
            <a:chExt cx="4816593" cy="697025"/>
          </a:xfrm>
        </p:grpSpPr>
        <p:sp>
          <p:nvSpPr>
            <p:cNvPr id="3" name="Freeform 3"/>
            <p:cNvSpPr/>
            <p:nvPr/>
          </p:nvSpPr>
          <p:spPr>
            <a:xfrm>
              <a:off x="0" y="0"/>
              <a:ext cx="4816592" cy="697025"/>
            </a:xfrm>
            <a:custGeom>
              <a:avLst/>
              <a:gdLst/>
              <a:ahLst/>
              <a:cxnLst/>
              <a:rect l="l" t="t" r="r" b="b"/>
              <a:pathLst>
                <a:path w="4816592" h="697025">
                  <a:moveTo>
                    <a:pt x="0" y="0"/>
                  </a:moveTo>
                  <a:lnTo>
                    <a:pt x="4816592" y="0"/>
                  </a:lnTo>
                  <a:lnTo>
                    <a:pt x="4816592" y="697025"/>
                  </a:lnTo>
                  <a:lnTo>
                    <a:pt x="0" y="697025"/>
                  </a:lnTo>
                  <a:close/>
                </a:path>
              </a:pathLst>
            </a:custGeom>
            <a:solidFill>
              <a:srgbClr val="013927"/>
            </a:solidFill>
          </p:spPr>
        </p:sp>
        <p:sp>
          <p:nvSpPr>
            <p:cNvPr id="4" name="TextBox 4"/>
            <p:cNvSpPr txBox="1"/>
            <p:nvPr/>
          </p:nvSpPr>
          <p:spPr>
            <a:xfrm>
              <a:off x="0" y="28575"/>
              <a:ext cx="4816593" cy="668450"/>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7" name="Freeform 7"/>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sp>
        <p:nvSpPr>
          <p:cNvPr id="8" name="TextBox 8"/>
          <p:cNvSpPr txBox="1"/>
          <p:nvPr/>
        </p:nvSpPr>
        <p:spPr>
          <a:xfrm>
            <a:off x="0" y="196933"/>
            <a:ext cx="18288000"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ea typeface="Nanum Myeongjo Ultra-Bold"/>
              </a:rPr>
              <a:t>지출 유형 - 스타벅스 매장 수 상관계수 분석</a:t>
            </a:r>
          </a:p>
        </p:txBody>
      </p:sp>
      <p:grpSp>
        <p:nvGrpSpPr>
          <p:cNvPr id="9" name="Group 9"/>
          <p:cNvGrpSpPr/>
          <p:nvPr/>
        </p:nvGrpSpPr>
        <p:grpSpPr>
          <a:xfrm>
            <a:off x="17260140" y="187064"/>
            <a:ext cx="855751" cy="645213"/>
            <a:chOff x="0" y="0"/>
            <a:chExt cx="1141002" cy="860284"/>
          </a:xfrm>
        </p:grpSpPr>
        <p:grpSp>
          <p:nvGrpSpPr>
            <p:cNvPr id="10" name="Group 10"/>
            <p:cNvGrpSpPr/>
            <p:nvPr/>
          </p:nvGrpSpPr>
          <p:grpSpPr>
            <a:xfrm>
              <a:off x="0" y="0"/>
              <a:ext cx="1141002" cy="860284"/>
              <a:chOff x="0" y="0"/>
              <a:chExt cx="225383" cy="169933"/>
            </a:xfrm>
          </p:grpSpPr>
          <p:sp>
            <p:nvSpPr>
              <p:cNvPr id="11" name="Freeform 11"/>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2" name="TextBox 12"/>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3" name="TextBox 13"/>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33</a:t>
              </a:r>
            </a:p>
          </p:txBody>
        </p:sp>
      </p:grpSp>
      <p:sp>
        <p:nvSpPr>
          <p:cNvPr id="14" name="Freeform 14"/>
          <p:cNvSpPr/>
          <p:nvPr/>
        </p:nvSpPr>
        <p:spPr>
          <a:xfrm>
            <a:off x="409928" y="1548185"/>
            <a:ext cx="12748741" cy="5577574"/>
          </a:xfrm>
          <a:custGeom>
            <a:avLst/>
            <a:gdLst/>
            <a:ahLst/>
            <a:cxnLst/>
            <a:rect l="l" t="t" r="r" b="b"/>
            <a:pathLst>
              <a:path w="12748741" h="5577574">
                <a:moveTo>
                  <a:pt x="0" y="0"/>
                </a:moveTo>
                <a:lnTo>
                  <a:pt x="12748741" y="0"/>
                </a:lnTo>
                <a:lnTo>
                  <a:pt x="12748741" y="5577574"/>
                </a:lnTo>
                <a:lnTo>
                  <a:pt x="0" y="5577574"/>
                </a:lnTo>
                <a:lnTo>
                  <a:pt x="0" y="0"/>
                </a:lnTo>
                <a:close/>
              </a:path>
            </a:pathLst>
          </a:custGeom>
          <a:blipFill>
            <a:blip r:embed="rId4"/>
            <a:stretch>
              <a:fillRect/>
            </a:stretch>
          </a:blipFill>
        </p:spPr>
      </p:sp>
      <p:sp>
        <p:nvSpPr>
          <p:cNvPr id="15" name="TextBox 15"/>
          <p:cNvSpPr txBox="1"/>
          <p:nvPr/>
        </p:nvSpPr>
        <p:spPr>
          <a:xfrm>
            <a:off x="713203" y="7995970"/>
            <a:ext cx="17574797" cy="904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상관계수 0.70 이상으로 유의한 지출 유형은 의류, 의료비, 교육, 유흥, 기타이다.</a:t>
            </a:r>
          </a:p>
          <a:p>
            <a:pPr marL="539749" lvl="1" indent="-269875">
              <a:lnSpc>
                <a:spcPts val="3749"/>
              </a:lnSpc>
              <a:buFont typeface="Arial"/>
              <a:buChar char="•"/>
            </a:pPr>
            <a:r>
              <a:rPr lang="en-US" sz="2499" spc="-74">
                <a:solidFill>
                  <a:srgbClr val="FCFEF1"/>
                </a:solidFill>
                <a:latin typeface="윤명조"/>
                <a:ea typeface="윤명조"/>
              </a:rPr>
              <a:t>그 외 생활용품과 여가 또한 상관성이 꽤 높은 것으로 나왔으며, 전반적으로 지출-스타벅스 매장 수도 관련이 있다고 볼 수 있다.</a:t>
            </a:r>
          </a:p>
        </p:txBody>
      </p:sp>
      <p:sp>
        <p:nvSpPr>
          <p:cNvPr id="16" name="TextBox 16"/>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3</a:t>
            </a:r>
          </a:p>
        </p:txBody>
      </p:sp>
      <p:sp>
        <p:nvSpPr>
          <p:cNvPr id="17" name="Freeform 17"/>
          <p:cNvSpPr/>
          <p:nvPr/>
        </p:nvSpPr>
        <p:spPr>
          <a:xfrm>
            <a:off x="12183632" y="6599564"/>
            <a:ext cx="5804549" cy="1463081"/>
          </a:xfrm>
          <a:custGeom>
            <a:avLst/>
            <a:gdLst/>
            <a:ahLst/>
            <a:cxnLst/>
            <a:rect l="l" t="t" r="r" b="b"/>
            <a:pathLst>
              <a:path w="5804549" h="1463081">
                <a:moveTo>
                  <a:pt x="0" y="0"/>
                </a:moveTo>
                <a:lnTo>
                  <a:pt x="5804549" y="0"/>
                </a:lnTo>
                <a:lnTo>
                  <a:pt x="5804549" y="1463081"/>
                </a:lnTo>
                <a:lnTo>
                  <a:pt x="0" y="1463081"/>
                </a:lnTo>
                <a:lnTo>
                  <a:pt x="0" y="0"/>
                </a:lnTo>
                <a:close/>
              </a:path>
            </a:pathLst>
          </a:custGeom>
          <a:blipFill>
            <a:blip r:embed="rId5"/>
            <a:stretch>
              <a:fillRect/>
            </a:stretch>
          </a:blipFill>
          <a:ln w="66675" cap="sq">
            <a:solidFill>
              <a:srgbClr val="7A1111"/>
            </a:solidFill>
            <a:prstDash val="solid"/>
            <a:miter/>
          </a:ln>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13927"/>
            </a:solidFill>
          </p:spPr>
        </p:sp>
        <p:sp>
          <p:nvSpPr>
            <p:cNvPr id="4" name="TextBox 4"/>
            <p:cNvSpPr txBox="1"/>
            <p:nvPr/>
          </p:nvSpPr>
          <p:spPr>
            <a:xfrm>
              <a:off x="0" y="28575"/>
              <a:ext cx="2408296" cy="2680758"/>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6667500" y="1023937"/>
            <a:ext cx="118255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6667500" y="9258300"/>
            <a:ext cx="11825507" cy="0"/>
          </a:xfrm>
          <a:prstGeom prst="line">
            <a:avLst/>
          </a:prstGeom>
          <a:ln w="9525" cap="flat">
            <a:solidFill>
              <a:srgbClr val="013927"/>
            </a:solidFill>
            <a:prstDash val="solid"/>
            <a:headEnd type="none" w="sm" len="sm"/>
            <a:tailEnd type="none" w="sm" len="sm"/>
          </a:ln>
        </p:spPr>
      </p:sp>
      <p:sp>
        <p:nvSpPr>
          <p:cNvPr id="7" name="AutoShape 7"/>
          <p:cNvSpPr/>
          <p:nvPr/>
        </p:nvSpPr>
        <p:spPr>
          <a:xfrm flipV="1">
            <a:off x="2" y="1033462"/>
            <a:ext cx="9143998" cy="4763"/>
          </a:xfrm>
          <a:prstGeom prst="line">
            <a:avLst/>
          </a:prstGeom>
          <a:ln w="9525" cap="flat">
            <a:solidFill>
              <a:srgbClr val="E8F6EE"/>
            </a:solidFill>
            <a:prstDash val="solid"/>
            <a:headEnd type="none" w="sm" len="sm"/>
            <a:tailEnd type="none" w="sm" len="sm"/>
          </a:ln>
        </p:spPr>
      </p:sp>
      <p:sp>
        <p:nvSpPr>
          <p:cNvPr id="8" name="AutoShape 8"/>
          <p:cNvSpPr/>
          <p:nvPr/>
        </p:nvSpPr>
        <p:spPr>
          <a:xfrm>
            <a:off x="2" y="9267825"/>
            <a:ext cx="9143998" cy="0"/>
          </a:xfrm>
          <a:prstGeom prst="line">
            <a:avLst/>
          </a:prstGeom>
          <a:ln w="9525" cap="flat">
            <a:solidFill>
              <a:srgbClr val="E8F6EE"/>
            </a:solidFill>
            <a:prstDash val="solid"/>
            <a:headEnd type="none" w="sm" len="sm"/>
            <a:tailEnd type="none" w="sm" len="sm"/>
          </a:ln>
        </p:spPr>
      </p:sp>
      <p:sp>
        <p:nvSpPr>
          <p:cNvPr id="9" name="Freeform 9"/>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60000"/>
            </a:blip>
            <a:stretch>
              <a:fillRect l="-22994" t="-247513" r="-24312" b="-245596"/>
            </a:stretch>
          </a:blipFill>
        </p:spPr>
      </p:sp>
      <p:grpSp>
        <p:nvGrpSpPr>
          <p:cNvPr id="10" name="Group 10"/>
          <p:cNvGrpSpPr/>
          <p:nvPr/>
        </p:nvGrpSpPr>
        <p:grpSpPr>
          <a:xfrm>
            <a:off x="595170" y="5676444"/>
            <a:ext cx="7827156" cy="2559050"/>
            <a:chOff x="0" y="0"/>
            <a:chExt cx="10436207" cy="3412067"/>
          </a:xfrm>
        </p:grpSpPr>
        <p:sp>
          <p:nvSpPr>
            <p:cNvPr id="11" name="TextBox 11"/>
            <p:cNvSpPr txBox="1"/>
            <p:nvPr/>
          </p:nvSpPr>
          <p:spPr>
            <a:xfrm>
              <a:off x="0" y="983192"/>
              <a:ext cx="10436207" cy="24288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ea typeface="윤명조"/>
                </a:rPr>
                <a:t>상관계수 분석을 통해 p-value 0.000000184, 상관계수 0.80으로 유의한 상관성이 있다는 것을 확인할 수 있으며, Replot을 통해 회귀추세선과 산점도를 살펴보아도 고르게 분포하고 있는 것을 확인할 수 있다.</a:t>
              </a:r>
            </a:p>
          </p:txBody>
        </p:sp>
        <p:sp>
          <p:nvSpPr>
            <p:cNvPr id="12" name="TextBox 12"/>
            <p:cNvSpPr txBox="1"/>
            <p:nvPr/>
          </p:nvSpPr>
          <p:spPr>
            <a:xfrm>
              <a:off x="0" y="28575"/>
              <a:ext cx="10436207" cy="678392"/>
            </a:xfrm>
            <a:prstGeom prst="rect">
              <a:avLst/>
            </a:prstGeom>
          </p:spPr>
          <p:txBody>
            <a:bodyPr lIns="0" tIns="0" rIns="0" bIns="0" rtlCol="0" anchor="t">
              <a:spAutoFit/>
            </a:bodyPr>
            <a:lstStyle/>
            <a:p>
              <a:pPr>
                <a:lnSpc>
                  <a:spcPts val="3850"/>
                </a:lnSpc>
              </a:pPr>
              <a:r>
                <a:rPr lang="en-US" sz="3500" spc="70">
                  <a:solidFill>
                    <a:srgbClr val="FCFEF1"/>
                  </a:solidFill>
                  <a:latin typeface="윤명조 Medium"/>
                  <a:ea typeface="윤명조 Medium"/>
                </a:rPr>
                <a:t>인사이트:</a:t>
              </a:r>
            </a:p>
          </p:txBody>
        </p:sp>
      </p:grpSp>
      <p:sp>
        <p:nvSpPr>
          <p:cNvPr id="13" name="TextBox 13"/>
          <p:cNvSpPr txBox="1"/>
          <p:nvPr/>
        </p:nvSpPr>
        <p:spPr>
          <a:xfrm>
            <a:off x="0" y="196933"/>
            <a:ext cx="8767097"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E8F6EE"/>
                </a:solidFill>
                <a:ea typeface="Nanum Myeongjo Ultra-Bold"/>
              </a:rPr>
              <a:t>지출 유형 상관계수 분석</a:t>
            </a:r>
          </a:p>
        </p:txBody>
      </p:sp>
      <p:sp>
        <p:nvSpPr>
          <p:cNvPr id="14" name="TextBox 14"/>
          <p:cNvSpPr txBox="1"/>
          <p:nvPr/>
        </p:nvSpPr>
        <p:spPr>
          <a:xfrm>
            <a:off x="377028" y="2242748"/>
            <a:ext cx="7085166" cy="805815"/>
          </a:xfrm>
          <a:prstGeom prst="rect">
            <a:avLst/>
          </a:prstGeom>
        </p:spPr>
        <p:txBody>
          <a:bodyPr lIns="0" tIns="0" rIns="0" bIns="0" rtlCol="0" anchor="t">
            <a:spAutoFit/>
          </a:bodyPr>
          <a:lstStyle/>
          <a:p>
            <a:pPr marL="647700" lvl="1" indent="-323850">
              <a:lnSpc>
                <a:spcPts val="3180"/>
              </a:lnSpc>
              <a:buFont typeface="Arial"/>
              <a:buChar char="•"/>
            </a:pPr>
            <a:r>
              <a:rPr lang="en-US" sz="3000" spc="-135">
                <a:solidFill>
                  <a:srgbClr val="E8F6EE"/>
                </a:solidFill>
                <a:latin typeface="윤명조"/>
                <a:ea typeface="윤명조"/>
              </a:rPr>
              <a:t>상관계수= 0.729243827915415, &gt; 0.70</a:t>
            </a:r>
          </a:p>
          <a:p>
            <a:pPr marL="647700" lvl="1" indent="-323850" algn="l">
              <a:lnSpc>
                <a:spcPts val="3180"/>
              </a:lnSpc>
              <a:spcBef>
                <a:spcPct val="0"/>
              </a:spcBef>
              <a:buFont typeface="Arial"/>
              <a:buChar char="•"/>
            </a:pPr>
            <a:r>
              <a:rPr lang="en-US" sz="3000" spc="-135">
                <a:solidFill>
                  <a:srgbClr val="E8F6EE"/>
                </a:solidFill>
                <a:latin typeface="윤명조"/>
              </a:rPr>
              <a:t>pvalue = 3.5421190583132025e-05 &lt; 0.05</a:t>
            </a:r>
          </a:p>
        </p:txBody>
      </p:sp>
      <p:sp>
        <p:nvSpPr>
          <p:cNvPr id="15" name="TextBox 15"/>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EDA_가설 3</a:t>
            </a:r>
          </a:p>
        </p:txBody>
      </p:sp>
      <p:grpSp>
        <p:nvGrpSpPr>
          <p:cNvPr id="16" name="Group 16"/>
          <p:cNvGrpSpPr/>
          <p:nvPr/>
        </p:nvGrpSpPr>
        <p:grpSpPr>
          <a:xfrm>
            <a:off x="17260140" y="187064"/>
            <a:ext cx="855751" cy="645213"/>
            <a:chOff x="0" y="0"/>
            <a:chExt cx="1141002" cy="860284"/>
          </a:xfrm>
        </p:grpSpPr>
        <p:grpSp>
          <p:nvGrpSpPr>
            <p:cNvPr id="17" name="Group 17"/>
            <p:cNvGrpSpPr/>
            <p:nvPr/>
          </p:nvGrpSpPr>
          <p:grpSpPr>
            <a:xfrm>
              <a:off x="0" y="0"/>
              <a:ext cx="1141002" cy="860284"/>
              <a:chOff x="0" y="0"/>
              <a:chExt cx="225383" cy="169933"/>
            </a:xfrm>
          </p:grpSpPr>
          <p:sp>
            <p:nvSpPr>
              <p:cNvPr id="18" name="Freeform 18"/>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9" name="TextBox 19"/>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20" name="TextBox 20"/>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34</a:t>
              </a:r>
            </a:p>
          </p:txBody>
        </p:sp>
      </p:grpSp>
      <p:sp>
        <p:nvSpPr>
          <p:cNvPr id="21" name="Freeform 21"/>
          <p:cNvSpPr/>
          <p:nvPr/>
        </p:nvSpPr>
        <p:spPr>
          <a:xfrm>
            <a:off x="10217001" y="1326685"/>
            <a:ext cx="7043138" cy="7511105"/>
          </a:xfrm>
          <a:custGeom>
            <a:avLst/>
            <a:gdLst/>
            <a:ahLst/>
            <a:cxnLst/>
            <a:rect l="l" t="t" r="r" b="b"/>
            <a:pathLst>
              <a:path w="7043138" h="7511105">
                <a:moveTo>
                  <a:pt x="0" y="0"/>
                </a:moveTo>
                <a:lnTo>
                  <a:pt x="7043139" y="0"/>
                </a:lnTo>
                <a:lnTo>
                  <a:pt x="7043139" y="7511105"/>
                </a:lnTo>
                <a:lnTo>
                  <a:pt x="0" y="7511105"/>
                </a:lnTo>
                <a:lnTo>
                  <a:pt x="0" y="0"/>
                </a:lnTo>
                <a:close/>
              </a:path>
            </a:pathLst>
          </a:custGeom>
          <a:blipFill>
            <a:blip r:embed="rId4"/>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9246504" y="7425586"/>
            <a:ext cx="323850" cy="323850"/>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id="4" name="Group 4"/>
          <p:cNvGrpSpPr/>
          <p:nvPr/>
        </p:nvGrpSpPr>
        <p:grpSpPr>
          <a:xfrm rot="-5400000">
            <a:off x="9246504" y="5589088"/>
            <a:ext cx="323850" cy="32385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6" name="AutoShape 6"/>
          <p:cNvSpPr/>
          <p:nvPr/>
        </p:nvSpPr>
        <p:spPr>
          <a:xfrm>
            <a:off x="9403666" y="7749436"/>
            <a:ext cx="4762" cy="0"/>
          </a:xfrm>
          <a:prstGeom prst="line">
            <a:avLst/>
          </a:prstGeom>
          <a:ln w="19050" cap="flat">
            <a:solidFill>
              <a:srgbClr val="FCFEF1"/>
            </a:solidFill>
            <a:prstDash val="solid"/>
            <a:headEnd type="none" w="sm" len="sm"/>
            <a:tailEnd type="none" w="sm" len="sm"/>
          </a:ln>
        </p:spPr>
      </p:sp>
      <p:sp>
        <p:nvSpPr>
          <p:cNvPr id="7" name="AutoShape 7"/>
          <p:cNvSpPr/>
          <p:nvPr/>
        </p:nvSpPr>
        <p:spPr>
          <a:xfrm flipV="1">
            <a:off x="9408429" y="5912938"/>
            <a:ext cx="0" cy="1512647"/>
          </a:xfrm>
          <a:prstGeom prst="line">
            <a:avLst/>
          </a:prstGeom>
          <a:ln w="19050" cap="flat">
            <a:solidFill>
              <a:srgbClr val="FCFEF1"/>
            </a:solidFill>
            <a:prstDash val="solid"/>
            <a:headEnd type="none" w="sm" len="sm"/>
            <a:tailEnd type="none" w="sm" len="sm"/>
          </a:ln>
        </p:spPr>
      </p:sp>
      <p:sp>
        <p:nvSpPr>
          <p:cNvPr id="8" name="AutoShape 8"/>
          <p:cNvSpPr/>
          <p:nvPr/>
        </p:nvSpPr>
        <p:spPr>
          <a:xfrm flipV="1">
            <a:off x="9408429" y="4138264"/>
            <a:ext cx="0" cy="1450825"/>
          </a:xfrm>
          <a:prstGeom prst="line">
            <a:avLst/>
          </a:prstGeom>
          <a:ln w="19050" cap="flat">
            <a:solidFill>
              <a:srgbClr val="FCFEF1"/>
            </a:solidFill>
            <a:prstDash val="solid"/>
            <a:headEnd type="none" w="sm" len="sm"/>
            <a:tailEnd type="none" w="sm" len="sm"/>
          </a:ln>
        </p:spPr>
      </p:sp>
      <p:sp>
        <p:nvSpPr>
          <p:cNvPr id="9" name="AutoShape 9"/>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10" name="AutoShape 10"/>
          <p:cNvSpPr/>
          <p:nvPr/>
        </p:nvSpPr>
        <p:spPr>
          <a:xfrm flipV="1">
            <a:off x="0" y="9258300"/>
            <a:ext cx="18493007" cy="0"/>
          </a:xfrm>
          <a:prstGeom prst="line">
            <a:avLst/>
          </a:prstGeom>
          <a:ln w="9525" cap="flat">
            <a:solidFill>
              <a:srgbClr val="FCFEF1"/>
            </a:solidFill>
            <a:prstDash val="solid"/>
            <a:headEnd type="none" w="sm" len="sm"/>
            <a:tailEnd type="none" w="sm" len="sm"/>
          </a:ln>
        </p:spPr>
      </p:sp>
      <p:grpSp>
        <p:nvGrpSpPr>
          <p:cNvPr id="11" name="Group 11"/>
          <p:cNvGrpSpPr/>
          <p:nvPr/>
        </p:nvGrpSpPr>
        <p:grpSpPr>
          <a:xfrm rot="-5400000">
            <a:off x="9246504" y="3814414"/>
            <a:ext cx="323850" cy="32385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13" name="Freeform 13"/>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2">
              <a:alphaModFix amt="19999"/>
            </a:blip>
            <a:stretch>
              <a:fillRect l="-22994" t="-247513" r="-24312" b="-245596"/>
            </a:stretch>
          </a:blipFill>
        </p:spPr>
      </p:sp>
      <p:grpSp>
        <p:nvGrpSpPr>
          <p:cNvPr id="14" name="Group 14"/>
          <p:cNvGrpSpPr/>
          <p:nvPr/>
        </p:nvGrpSpPr>
        <p:grpSpPr>
          <a:xfrm>
            <a:off x="3575743" y="3554034"/>
            <a:ext cx="2369554" cy="229674"/>
            <a:chOff x="0" y="0"/>
            <a:chExt cx="624080" cy="60490"/>
          </a:xfrm>
        </p:grpSpPr>
        <p:sp>
          <p:nvSpPr>
            <p:cNvPr id="15" name="Freeform 15"/>
            <p:cNvSpPr/>
            <p:nvPr/>
          </p:nvSpPr>
          <p:spPr>
            <a:xfrm>
              <a:off x="0" y="0"/>
              <a:ext cx="624080" cy="60490"/>
            </a:xfrm>
            <a:custGeom>
              <a:avLst/>
              <a:gdLst/>
              <a:ahLst/>
              <a:cxnLst/>
              <a:rect l="l" t="t" r="r" b="b"/>
              <a:pathLst>
                <a:path w="624080" h="60490">
                  <a:moveTo>
                    <a:pt x="0" y="0"/>
                  </a:moveTo>
                  <a:lnTo>
                    <a:pt x="624080" y="0"/>
                  </a:lnTo>
                  <a:lnTo>
                    <a:pt x="624080" y="60490"/>
                  </a:lnTo>
                  <a:lnTo>
                    <a:pt x="0" y="60490"/>
                  </a:lnTo>
                  <a:close/>
                </a:path>
              </a:pathLst>
            </a:custGeom>
            <a:solidFill>
              <a:srgbClr val="7A1111"/>
            </a:solidFill>
          </p:spPr>
        </p:sp>
        <p:sp>
          <p:nvSpPr>
            <p:cNvPr id="16" name="TextBox 16"/>
            <p:cNvSpPr txBox="1"/>
            <p:nvPr/>
          </p:nvSpPr>
          <p:spPr>
            <a:xfrm>
              <a:off x="0" y="28575"/>
              <a:ext cx="624080" cy="31915"/>
            </a:xfrm>
            <a:prstGeom prst="rect">
              <a:avLst/>
            </a:prstGeom>
          </p:spPr>
          <p:txBody>
            <a:bodyPr lIns="50800" tIns="50800" rIns="50800" bIns="50800" rtlCol="0" anchor="ctr"/>
            <a:lstStyle/>
            <a:p>
              <a:pPr algn="ctr">
                <a:lnSpc>
                  <a:spcPts val="1694"/>
                </a:lnSpc>
              </a:pPr>
              <a:endParaRPr/>
            </a:p>
          </p:txBody>
        </p:sp>
      </p:grpSp>
      <p:grpSp>
        <p:nvGrpSpPr>
          <p:cNvPr id="17" name="Group 17"/>
          <p:cNvGrpSpPr/>
          <p:nvPr/>
        </p:nvGrpSpPr>
        <p:grpSpPr>
          <a:xfrm>
            <a:off x="10131980" y="3814414"/>
            <a:ext cx="6713077" cy="927610"/>
            <a:chOff x="0" y="0"/>
            <a:chExt cx="8950769" cy="1236813"/>
          </a:xfrm>
        </p:grpSpPr>
        <p:sp>
          <p:nvSpPr>
            <p:cNvPr id="18" name="TextBox 18"/>
            <p:cNvSpPr txBox="1"/>
            <p:nvPr/>
          </p:nvSpPr>
          <p:spPr>
            <a:xfrm>
              <a:off x="0" y="19050"/>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ea typeface="윤명조 Medium"/>
                </a:rPr>
                <a:t>데이터 수집 및 전처리</a:t>
              </a:r>
            </a:p>
          </p:txBody>
        </p:sp>
        <p:sp>
          <p:nvSpPr>
            <p:cNvPr id="19" name="TextBox 19"/>
            <p:cNvSpPr txBox="1"/>
            <p:nvPr/>
          </p:nvSpPr>
          <p:spPr>
            <a:xfrm>
              <a:off x="0" y="754213"/>
              <a:ext cx="8950769" cy="482600"/>
            </a:xfrm>
            <a:prstGeom prst="rect">
              <a:avLst/>
            </a:prstGeom>
          </p:spPr>
          <p:txBody>
            <a:bodyPr lIns="0" tIns="0" rIns="0" bIns="0" rtlCol="0" anchor="t">
              <a:spAutoFit/>
            </a:bodyPr>
            <a:lstStyle/>
            <a:p>
              <a:pPr marL="518158" lvl="1" indent="-259079">
                <a:lnSpc>
                  <a:spcPts val="2879"/>
                </a:lnSpc>
                <a:buFont typeface="Arial"/>
                <a:buChar char="•"/>
              </a:pPr>
              <a:r>
                <a:rPr lang="en-US" sz="2399" spc="-71">
                  <a:solidFill>
                    <a:srgbClr val="FCFEF1"/>
                  </a:solidFill>
                  <a:ea typeface="윤명조"/>
                </a:rPr>
                <a:t>데이터 수집 및 관리</a:t>
              </a:r>
            </a:p>
          </p:txBody>
        </p:sp>
      </p:grpSp>
      <p:grpSp>
        <p:nvGrpSpPr>
          <p:cNvPr id="20" name="Group 20"/>
          <p:cNvGrpSpPr/>
          <p:nvPr/>
        </p:nvGrpSpPr>
        <p:grpSpPr>
          <a:xfrm>
            <a:off x="10131980" y="5597958"/>
            <a:ext cx="7556035" cy="927610"/>
            <a:chOff x="0" y="0"/>
            <a:chExt cx="10074714" cy="1236813"/>
          </a:xfrm>
        </p:grpSpPr>
        <p:sp>
          <p:nvSpPr>
            <p:cNvPr id="21" name="TextBox 21"/>
            <p:cNvSpPr txBox="1"/>
            <p:nvPr/>
          </p:nvSpPr>
          <p:spPr>
            <a:xfrm>
              <a:off x="0" y="19050"/>
              <a:ext cx="10074714"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데이터 시각화 및 EDA</a:t>
              </a:r>
            </a:p>
          </p:txBody>
        </p:sp>
        <p:sp>
          <p:nvSpPr>
            <p:cNvPr id="22" name="TextBox 22"/>
            <p:cNvSpPr txBox="1"/>
            <p:nvPr/>
          </p:nvSpPr>
          <p:spPr>
            <a:xfrm>
              <a:off x="0" y="754213"/>
              <a:ext cx="10074714" cy="482600"/>
            </a:xfrm>
            <a:prstGeom prst="rect">
              <a:avLst/>
            </a:prstGeom>
          </p:spPr>
          <p:txBody>
            <a:bodyPr lIns="0" tIns="0" rIns="0" bIns="0" rtlCol="0" anchor="t">
              <a:spAutoFit/>
            </a:bodyPr>
            <a:lstStyle/>
            <a:p>
              <a:pPr marL="0" lvl="0" indent="0">
                <a:lnSpc>
                  <a:spcPts val="2879"/>
                </a:lnSpc>
              </a:pPr>
              <a:endParaRPr/>
            </a:p>
          </p:txBody>
        </p:sp>
      </p:grpSp>
      <p:grpSp>
        <p:nvGrpSpPr>
          <p:cNvPr id="23" name="Group 23"/>
          <p:cNvGrpSpPr/>
          <p:nvPr/>
        </p:nvGrpSpPr>
        <p:grpSpPr>
          <a:xfrm>
            <a:off x="10131959" y="7381502"/>
            <a:ext cx="6713098" cy="927610"/>
            <a:chOff x="0" y="0"/>
            <a:chExt cx="8950798" cy="1236813"/>
          </a:xfrm>
        </p:grpSpPr>
        <p:sp>
          <p:nvSpPr>
            <p:cNvPr id="24" name="TextBox 24"/>
            <p:cNvSpPr txBox="1"/>
            <p:nvPr/>
          </p:nvSpPr>
          <p:spPr>
            <a:xfrm>
              <a:off x="0" y="19050"/>
              <a:ext cx="8950741"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분석 결과 정리 및 FULL CODE</a:t>
              </a:r>
            </a:p>
          </p:txBody>
        </p:sp>
        <p:sp>
          <p:nvSpPr>
            <p:cNvPr id="25" name="TextBox 25"/>
            <p:cNvSpPr txBox="1"/>
            <p:nvPr/>
          </p:nvSpPr>
          <p:spPr>
            <a:xfrm>
              <a:off x="56" y="754213"/>
              <a:ext cx="8950741" cy="482600"/>
            </a:xfrm>
            <a:prstGeom prst="rect">
              <a:avLst/>
            </a:prstGeom>
          </p:spPr>
          <p:txBody>
            <a:bodyPr lIns="0" tIns="0" rIns="0" bIns="0" rtlCol="0" anchor="t">
              <a:spAutoFit/>
            </a:bodyPr>
            <a:lstStyle/>
            <a:p>
              <a:pPr marL="0" lvl="0" indent="0">
                <a:lnSpc>
                  <a:spcPts val="2879"/>
                </a:lnSpc>
              </a:pPr>
              <a:endParaRPr/>
            </a:p>
          </p:txBody>
        </p:sp>
      </p:grpSp>
      <p:sp>
        <p:nvSpPr>
          <p:cNvPr id="26" name="TextBox 26"/>
          <p:cNvSpPr txBox="1"/>
          <p:nvPr/>
        </p:nvSpPr>
        <p:spPr>
          <a:xfrm>
            <a:off x="2410696" y="4472391"/>
            <a:ext cx="4699647" cy="2273300"/>
          </a:xfrm>
          <a:prstGeom prst="rect">
            <a:avLst/>
          </a:prstGeom>
        </p:spPr>
        <p:txBody>
          <a:bodyPr lIns="0" tIns="0" rIns="0" bIns="0" rtlCol="0" anchor="t">
            <a:spAutoFit/>
          </a:bodyPr>
          <a:lstStyle/>
          <a:p>
            <a:pPr algn="ctr">
              <a:lnSpc>
                <a:spcPts val="8800"/>
              </a:lnSpc>
            </a:pPr>
            <a:r>
              <a:rPr lang="en-US" sz="8000" spc="-360">
                <a:solidFill>
                  <a:srgbClr val="FCFEF1"/>
                </a:solidFill>
                <a:ea typeface="Nanum Myeongjo Ultra-Bold"/>
              </a:rPr>
              <a:t>프로젝트 수행 절차</a:t>
            </a:r>
          </a:p>
        </p:txBody>
      </p:sp>
      <p:sp>
        <p:nvSpPr>
          <p:cNvPr id="28" name="TextBox 28"/>
          <p:cNvSpPr txBox="1"/>
          <p:nvPr/>
        </p:nvSpPr>
        <p:spPr>
          <a:xfrm>
            <a:off x="2158411" y="2824081"/>
            <a:ext cx="5204218" cy="981710"/>
          </a:xfrm>
          <a:prstGeom prst="rect">
            <a:avLst/>
          </a:prstGeom>
        </p:spPr>
        <p:txBody>
          <a:bodyPr lIns="0" tIns="0" rIns="0" bIns="0" rtlCol="0" anchor="t">
            <a:spAutoFit/>
          </a:bodyPr>
          <a:lstStyle/>
          <a:p>
            <a:pPr marL="0" lvl="0" indent="0" algn="ctr">
              <a:lnSpc>
                <a:spcPts val="7419"/>
              </a:lnSpc>
            </a:pPr>
            <a:r>
              <a:rPr lang="en-US" sz="6999" spc="-314">
                <a:solidFill>
                  <a:srgbClr val="E8F6EE"/>
                </a:solidFill>
                <a:latin typeface="윤명조 Bold"/>
              </a:rPr>
              <a:t>02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12005451" y="3682205"/>
            <a:ext cx="5682564" cy="2922591"/>
            <a:chOff x="0" y="0"/>
            <a:chExt cx="7576752" cy="3896788"/>
          </a:xfrm>
        </p:grpSpPr>
        <p:grpSp>
          <p:nvGrpSpPr>
            <p:cNvPr id="3" name="Group 3"/>
            <p:cNvGrpSpPr/>
            <p:nvPr/>
          </p:nvGrpSpPr>
          <p:grpSpPr>
            <a:xfrm>
              <a:off x="4462687" y="0"/>
              <a:ext cx="3114065" cy="3896788"/>
              <a:chOff x="0" y="0"/>
              <a:chExt cx="636603" cy="796614"/>
            </a:xfrm>
          </p:grpSpPr>
          <p:sp>
            <p:nvSpPr>
              <p:cNvPr id="4" name="Freeform 4"/>
              <p:cNvSpPr/>
              <p:nvPr/>
            </p:nvSpPr>
            <p:spPr>
              <a:xfrm>
                <a:off x="0" y="0"/>
                <a:ext cx="636603" cy="796614"/>
              </a:xfrm>
              <a:custGeom>
                <a:avLst/>
                <a:gdLst/>
                <a:ahLst/>
                <a:cxnLst/>
                <a:rect l="l" t="t" r="r" b="b"/>
                <a:pathLst>
                  <a:path w="636603" h="796614">
                    <a:moveTo>
                      <a:pt x="636603" y="398307"/>
                    </a:moveTo>
                    <a:lnTo>
                      <a:pt x="230203" y="0"/>
                    </a:lnTo>
                    <a:lnTo>
                      <a:pt x="230203" y="203200"/>
                    </a:lnTo>
                    <a:lnTo>
                      <a:pt x="0" y="203200"/>
                    </a:lnTo>
                    <a:lnTo>
                      <a:pt x="0" y="593414"/>
                    </a:lnTo>
                    <a:lnTo>
                      <a:pt x="230203" y="593414"/>
                    </a:lnTo>
                    <a:lnTo>
                      <a:pt x="230203" y="796614"/>
                    </a:lnTo>
                    <a:lnTo>
                      <a:pt x="636603" y="398307"/>
                    </a:lnTo>
                    <a:close/>
                  </a:path>
                </a:pathLst>
              </a:custGeom>
              <a:solidFill>
                <a:srgbClr val="013927"/>
              </a:solidFill>
            </p:spPr>
          </p:sp>
          <p:sp>
            <p:nvSpPr>
              <p:cNvPr id="5" name="TextBox 5"/>
              <p:cNvSpPr txBox="1"/>
              <p:nvPr/>
            </p:nvSpPr>
            <p:spPr>
              <a:xfrm>
                <a:off x="0" y="212725"/>
                <a:ext cx="535003" cy="380689"/>
              </a:xfrm>
              <a:prstGeom prst="rect">
                <a:avLst/>
              </a:prstGeom>
            </p:spPr>
            <p:txBody>
              <a:bodyPr lIns="50800" tIns="50800" rIns="50800" bIns="50800" rtlCol="0" anchor="ctr"/>
              <a:lstStyle/>
              <a:p>
                <a:pPr algn="ctr">
                  <a:lnSpc>
                    <a:spcPts val="3599"/>
                  </a:lnSpc>
                </a:pPr>
                <a:endParaRPr/>
              </a:p>
            </p:txBody>
          </p:sp>
        </p:grpSp>
        <p:grpSp>
          <p:nvGrpSpPr>
            <p:cNvPr id="6" name="Group 6"/>
            <p:cNvGrpSpPr/>
            <p:nvPr/>
          </p:nvGrpSpPr>
          <p:grpSpPr>
            <a:xfrm>
              <a:off x="0" y="983670"/>
              <a:ext cx="5755327" cy="1929447"/>
              <a:chOff x="0" y="0"/>
              <a:chExt cx="1023996" cy="343290"/>
            </a:xfrm>
          </p:grpSpPr>
          <p:sp>
            <p:nvSpPr>
              <p:cNvPr id="7" name="Freeform 7"/>
              <p:cNvSpPr/>
              <p:nvPr/>
            </p:nvSpPr>
            <p:spPr>
              <a:xfrm>
                <a:off x="0" y="0"/>
                <a:ext cx="1023996" cy="343290"/>
              </a:xfrm>
              <a:custGeom>
                <a:avLst/>
                <a:gdLst/>
                <a:ahLst/>
                <a:cxnLst/>
                <a:rect l="l" t="t" r="r" b="b"/>
                <a:pathLst>
                  <a:path w="1023996" h="343290">
                    <a:moveTo>
                      <a:pt x="0" y="0"/>
                    </a:moveTo>
                    <a:lnTo>
                      <a:pt x="1023996" y="0"/>
                    </a:lnTo>
                    <a:lnTo>
                      <a:pt x="1023996" y="343290"/>
                    </a:lnTo>
                    <a:lnTo>
                      <a:pt x="0" y="343290"/>
                    </a:lnTo>
                    <a:close/>
                  </a:path>
                </a:pathLst>
              </a:custGeom>
              <a:solidFill>
                <a:srgbClr val="013927"/>
              </a:solidFill>
            </p:spPr>
          </p:sp>
          <p:sp>
            <p:nvSpPr>
              <p:cNvPr id="8" name="TextBox 8"/>
              <p:cNvSpPr txBox="1"/>
              <p:nvPr/>
            </p:nvSpPr>
            <p:spPr>
              <a:xfrm>
                <a:off x="0" y="9525"/>
                <a:ext cx="1023996" cy="333765"/>
              </a:xfrm>
              <a:prstGeom prst="rect">
                <a:avLst/>
              </a:prstGeom>
            </p:spPr>
            <p:txBody>
              <a:bodyPr lIns="50800" tIns="50800" rIns="50800" bIns="50800" rtlCol="0" anchor="ctr"/>
              <a:lstStyle/>
              <a:p>
                <a:pPr algn="ctr">
                  <a:lnSpc>
                    <a:spcPts val="3599"/>
                  </a:lnSpc>
                </a:pPr>
                <a:r>
                  <a:rPr lang="en-US" sz="2999" spc="-149">
                    <a:solidFill>
                      <a:srgbClr val="FFFFFF"/>
                    </a:solidFill>
                    <a:ea typeface="윤명조"/>
                  </a:rPr>
                  <a:t>가설 검증 및 결과 정리 </a:t>
                </a:r>
              </a:p>
            </p:txBody>
          </p:sp>
        </p:grpSp>
      </p:grpSp>
      <p:grpSp>
        <p:nvGrpSpPr>
          <p:cNvPr id="9" name="Group 9"/>
          <p:cNvGrpSpPr/>
          <p:nvPr/>
        </p:nvGrpSpPr>
        <p:grpSpPr>
          <a:xfrm>
            <a:off x="5716106" y="4419957"/>
            <a:ext cx="6000037" cy="1447085"/>
            <a:chOff x="0" y="0"/>
            <a:chExt cx="1423380" cy="343290"/>
          </a:xfrm>
        </p:grpSpPr>
        <p:sp>
          <p:nvSpPr>
            <p:cNvPr id="10" name="Freeform 10"/>
            <p:cNvSpPr/>
            <p:nvPr/>
          </p:nvSpPr>
          <p:spPr>
            <a:xfrm>
              <a:off x="0" y="0"/>
              <a:ext cx="1423380" cy="343290"/>
            </a:xfrm>
            <a:custGeom>
              <a:avLst/>
              <a:gdLst/>
              <a:ahLst/>
              <a:cxnLst/>
              <a:rect l="l" t="t" r="r" b="b"/>
              <a:pathLst>
                <a:path w="1423380" h="343290">
                  <a:moveTo>
                    <a:pt x="0" y="0"/>
                  </a:moveTo>
                  <a:lnTo>
                    <a:pt x="1423380" y="0"/>
                  </a:lnTo>
                  <a:lnTo>
                    <a:pt x="1423380" y="343290"/>
                  </a:lnTo>
                  <a:lnTo>
                    <a:pt x="0" y="343290"/>
                  </a:lnTo>
                  <a:close/>
                </a:path>
              </a:pathLst>
            </a:custGeom>
            <a:solidFill>
              <a:srgbClr val="013927"/>
            </a:solidFill>
          </p:spPr>
        </p:sp>
        <p:sp>
          <p:nvSpPr>
            <p:cNvPr id="11" name="TextBox 11"/>
            <p:cNvSpPr txBox="1"/>
            <p:nvPr/>
          </p:nvSpPr>
          <p:spPr>
            <a:xfrm>
              <a:off x="0" y="9525"/>
              <a:ext cx="1423380" cy="333765"/>
            </a:xfrm>
            <a:prstGeom prst="rect">
              <a:avLst/>
            </a:prstGeom>
          </p:spPr>
          <p:txBody>
            <a:bodyPr lIns="50800" tIns="50800" rIns="50800" bIns="50800" rtlCol="0" anchor="ctr"/>
            <a:lstStyle/>
            <a:p>
              <a:pPr algn="ctr">
                <a:lnSpc>
                  <a:spcPts val="3599"/>
                </a:lnSpc>
              </a:pPr>
              <a:r>
                <a:rPr lang="en-US" sz="2999" spc="-149">
                  <a:solidFill>
                    <a:srgbClr val="FFFFFF"/>
                  </a:solidFill>
                  <a:latin typeface="윤명조 Medium"/>
                  <a:ea typeface="윤명조 Medium"/>
                </a:rPr>
                <a:t>데이터 시각화 및 EDA</a:t>
              </a:r>
            </a:p>
          </p:txBody>
        </p:sp>
      </p:grpSp>
      <p:grpSp>
        <p:nvGrpSpPr>
          <p:cNvPr id="12" name="Group 12"/>
          <p:cNvGrpSpPr/>
          <p:nvPr/>
        </p:nvGrpSpPr>
        <p:grpSpPr>
          <a:xfrm>
            <a:off x="638924" y="4419957"/>
            <a:ext cx="4534004" cy="1447085"/>
            <a:chOff x="0" y="0"/>
            <a:chExt cx="1075595" cy="343290"/>
          </a:xfrm>
        </p:grpSpPr>
        <p:sp>
          <p:nvSpPr>
            <p:cNvPr id="13" name="Freeform 13"/>
            <p:cNvSpPr/>
            <p:nvPr/>
          </p:nvSpPr>
          <p:spPr>
            <a:xfrm>
              <a:off x="0" y="0"/>
              <a:ext cx="1075595" cy="343290"/>
            </a:xfrm>
            <a:custGeom>
              <a:avLst/>
              <a:gdLst/>
              <a:ahLst/>
              <a:cxnLst/>
              <a:rect l="l" t="t" r="r" b="b"/>
              <a:pathLst>
                <a:path w="1075595" h="343290">
                  <a:moveTo>
                    <a:pt x="0" y="0"/>
                  </a:moveTo>
                  <a:lnTo>
                    <a:pt x="1075595" y="0"/>
                  </a:lnTo>
                  <a:lnTo>
                    <a:pt x="1075595" y="343290"/>
                  </a:lnTo>
                  <a:lnTo>
                    <a:pt x="0" y="343290"/>
                  </a:lnTo>
                  <a:close/>
                </a:path>
              </a:pathLst>
            </a:custGeom>
            <a:solidFill>
              <a:srgbClr val="013927"/>
            </a:solidFill>
          </p:spPr>
        </p:sp>
        <p:sp>
          <p:nvSpPr>
            <p:cNvPr id="14" name="TextBox 14"/>
            <p:cNvSpPr txBox="1"/>
            <p:nvPr/>
          </p:nvSpPr>
          <p:spPr>
            <a:xfrm>
              <a:off x="0" y="9525"/>
              <a:ext cx="1075595" cy="333765"/>
            </a:xfrm>
            <a:prstGeom prst="rect">
              <a:avLst/>
            </a:prstGeom>
          </p:spPr>
          <p:txBody>
            <a:bodyPr lIns="50800" tIns="50800" rIns="50800" bIns="50800" rtlCol="0" anchor="ctr"/>
            <a:lstStyle/>
            <a:p>
              <a:pPr algn="ctr">
                <a:lnSpc>
                  <a:spcPts val="3599"/>
                </a:lnSpc>
              </a:pPr>
              <a:r>
                <a:rPr lang="en-US" sz="2999" spc="-149">
                  <a:solidFill>
                    <a:srgbClr val="FFFFFF"/>
                  </a:solidFill>
                  <a:ea typeface="윤명조"/>
                </a:rPr>
                <a:t>데이터 수집 및 전처리</a:t>
              </a:r>
            </a:p>
          </p:txBody>
        </p:sp>
      </p:grpSp>
      <p:sp>
        <p:nvSpPr>
          <p:cNvPr id="15" name="TextBox 15"/>
          <p:cNvSpPr txBox="1"/>
          <p:nvPr/>
        </p:nvSpPr>
        <p:spPr>
          <a:xfrm>
            <a:off x="638924" y="1665379"/>
            <a:ext cx="4481111" cy="2016826"/>
          </a:xfrm>
          <a:prstGeom prst="rect">
            <a:avLst/>
          </a:prstGeom>
        </p:spPr>
        <p:txBody>
          <a:bodyPr lIns="0" tIns="0" rIns="0" bIns="0" rtlCol="0" anchor="t">
            <a:spAutoFit/>
          </a:bodyPr>
          <a:lstStyle/>
          <a:p>
            <a:pPr>
              <a:lnSpc>
                <a:spcPts val="2649"/>
              </a:lnSpc>
            </a:pPr>
            <a:r>
              <a:rPr lang="en-US" sz="2499" spc="-112">
                <a:solidFill>
                  <a:srgbClr val="013927"/>
                </a:solidFill>
                <a:ea typeface="윤명조"/>
              </a:rPr>
              <a:t>스타벅스 매장 정보 </a:t>
            </a:r>
          </a:p>
          <a:p>
            <a:pPr>
              <a:lnSpc>
                <a:spcPts val="2649"/>
              </a:lnSpc>
            </a:pPr>
            <a:r>
              <a:rPr lang="en-US" sz="2499" spc="-112">
                <a:solidFill>
                  <a:srgbClr val="013927"/>
                </a:solidFill>
                <a:ea typeface="윤명조"/>
              </a:rPr>
              <a:t>서울시 인구 정보</a:t>
            </a:r>
          </a:p>
          <a:p>
            <a:pPr>
              <a:lnSpc>
                <a:spcPts val="2649"/>
              </a:lnSpc>
            </a:pPr>
            <a:r>
              <a:rPr lang="en-US" sz="2499" spc="-112">
                <a:solidFill>
                  <a:srgbClr val="013927"/>
                </a:solidFill>
                <a:ea typeface="윤명조"/>
              </a:rPr>
              <a:t>서울시 종사자 수 정보</a:t>
            </a:r>
          </a:p>
          <a:p>
            <a:pPr>
              <a:lnSpc>
                <a:spcPts val="2649"/>
              </a:lnSpc>
            </a:pPr>
            <a:r>
              <a:rPr lang="en-US" sz="2499" spc="-112">
                <a:solidFill>
                  <a:srgbClr val="013927"/>
                </a:solidFill>
                <a:ea typeface="윤명조"/>
              </a:rPr>
              <a:t>소득 및 지출 정보</a:t>
            </a:r>
          </a:p>
          <a:p>
            <a:pPr>
              <a:lnSpc>
                <a:spcPts val="2649"/>
              </a:lnSpc>
            </a:pPr>
            <a:r>
              <a:rPr lang="en-US" sz="2499" spc="-112">
                <a:solidFill>
                  <a:srgbClr val="013927"/>
                </a:solidFill>
                <a:ea typeface="윤명조"/>
              </a:rPr>
              <a:t>서울시 자치구 경계선 지도 정보</a:t>
            </a:r>
          </a:p>
          <a:p>
            <a:pPr>
              <a:lnSpc>
                <a:spcPts val="2733"/>
              </a:lnSpc>
            </a:pPr>
            <a:endParaRPr lang="en-US" sz="2499" spc="-112">
              <a:solidFill>
                <a:srgbClr val="013927"/>
              </a:solidFill>
              <a:ea typeface="윤명조"/>
            </a:endParaRPr>
          </a:p>
        </p:txBody>
      </p:sp>
      <p:sp>
        <p:nvSpPr>
          <p:cNvPr id="16" name="AutoShape 16"/>
          <p:cNvSpPr/>
          <p:nvPr/>
        </p:nvSpPr>
        <p:spPr>
          <a:xfrm flipV="1">
            <a:off x="0" y="1023937"/>
            <a:ext cx="18493007" cy="0"/>
          </a:xfrm>
          <a:prstGeom prst="line">
            <a:avLst/>
          </a:prstGeom>
          <a:ln w="9525" cap="flat">
            <a:solidFill>
              <a:srgbClr val="013927"/>
            </a:solidFill>
            <a:prstDash val="solid"/>
            <a:headEnd type="none" w="sm" len="sm"/>
            <a:tailEnd type="none" w="sm" len="sm"/>
          </a:ln>
        </p:spPr>
      </p:sp>
      <p:sp>
        <p:nvSpPr>
          <p:cNvPr id="17" name="TextBox 17"/>
          <p:cNvSpPr txBox="1"/>
          <p:nvPr/>
        </p:nvSpPr>
        <p:spPr>
          <a:xfrm>
            <a:off x="0" y="196933"/>
            <a:ext cx="18288000"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ea typeface="Nanum Myeongjo Ultra-Bold"/>
              </a:rPr>
              <a:t>프로젝트 수행 절차</a:t>
            </a:r>
          </a:p>
        </p:txBody>
      </p:sp>
      <p:sp>
        <p:nvSpPr>
          <p:cNvPr id="18" name="TextBox 18"/>
          <p:cNvSpPr txBox="1"/>
          <p:nvPr/>
        </p:nvSpPr>
        <p:spPr>
          <a:xfrm>
            <a:off x="5677127" y="6286143"/>
            <a:ext cx="5865632" cy="3340100"/>
          </a:xfrm>
          <a:prstGeom prst="rect">
            <a:avLst/>
          </a:prstGeom>
        </p:spPr>
        <p:txBody>
          <a:bodyPr lIns="0" tIns="0" rIns="0" bIns="0" rtlCol="0" anchor="t">
            <a:spAutoFit/>
          </a:bodyPr>
          <a:lstStyle/>
          <a:p>
            <a:pPr>
              <a:lnSpc>
                <a:spcPts val="2649"/>
              </a:lnSpc>
              <a:spcBef>
                <a:spcPct val="0"/>
              </a:spcBef>
            </a:pPr>
            <a:r>
              <a:rPr lang="en-US" sz="2499" spc="-112">
                <a:solidFill>
                  <a:srgbClr val="013927"/>
                </a:solidFill>
                <a:ea typeface="윤명조"/>
              </a:rPr>
              <a:t>자치구별 거주 인구 단계구분도</a:t>
            </a:r>
          </a:p>
          <a:p>
            <a:pPr>
              <a:lnSpc>
                <a:spcPts val="2649"/>
              </a:lnSpc>
              <a:spcBef>
                <a:spcPct val="0"/>
              </a:spcBef>
            </a:pPr>
            <a:r>
              <a:rPr lang="en-US" sz="2499" spc="-112">
                <a:solidFill>
                  <a:srgbClr val="013927"/>
                </a:solidFill>
                <a:ea typeface="윤명조"/>
              </a:rPr>
              <a:t>자치구별 종사자 수 단계구분도</a:t>
            </a:r>
          </a:p>
          <a:p>
            <a:pPr>
              <a:lnSpc>
                <a:spcPts val="2649"/>
              </a:lnSpc>
              <a:spcBef>
                <a:spcPct val="0"/>
              </a:spcBef>
            </a:pPr>
            <a:r>
              <a:rPr lang="en-US" sz="2499" spc="-112">
                <a:solidFill>
                  <a:srgbClr val="013927"/>
                </a:solidFill>
                <a:ea typeface="윤명조"/>
              </a:rPr>
              <a:t>자치구별 스타벅스 매장 분포도</a:t>
            </a:r>
          </a:p>
          <a:p>
            <a:pPr>
              <a:lnSpc>
                <a:spcPts val="2649"/>
              </a:lnSpc>
              <a:spcBef>
                <a:spcPct val="0"/>
              </a:spcBef>
            </a:pPr>
            <a:endParaRPr lang="en-US" sz="2499" spc="-112">
              <a:solidFill>
                <a:srgbClr val="013927"/>
              </a:solidFill>
              <a:ea typeface="윤명조"/>
            </a:endParaRPr>
          </a:p>
          <a:p>
            <a:pPr>
              <a:lnSpc>
                <a:spcPts val="2649"/>
              </a:lnSpc>
              <a:spcBef>
                <a:spcPct val="0"/>
              </a:spcBef>
            </a:pPr>
            <a:r>
              <a:rPr lang="en-US" sz="2499" spc="-112">
                <a:solidFill>
                  <a:srgbClr val="013927"/>
                </a:solidFill>
                <a:latin typeface="윤명조"/>
                <a:ea typeface="윤명조"/>
              </a:rPr>
              <a:t>월 평균 소득 단계구분도+ Reserve 매장 수</a:t>
            </a:r>
          </a:p>
          <a:p>
            <a:pPr>
              <a:lnSpc>
                <a:spcPts val="2649"/>
              </a:lnSpc>
              <a:spcBef>
                <a:spcPct val="0"/>
              </a:spcBef>
            </a:pPr>
            <a:r>
              <a:rPr lang="en-US" sz="2499" spc="-112">
                <a:solidFill>
                  <a:srgbClr val="013927"/>
                </a:solidFill>
                <a:ea typeface="윤명조"/>
              </a:rPr>
              <a:t>월 평균 소득과 매장 수 비교</a:t>
            </a:r>
          </a:p>
          <a:p>
            <a:pPr>
              <a:lnSpc>
                <a:spcPts val="2649"/>
              </a:lnSpc>
              <a:spcBef>
                <a:spcPct val="0"/>
              </a:spcBef>
            </a:pPr>
            <a:r>
              <a:rPr lang="en-US" sz="2499" spc="-112">
                <a:solidFill>
                  <a:srgbClr val="013927"/>
                </a:solidFill>
                <a:ea typeface="윤명조"/>
              </a:rPr>
              <a:t>월 평균 소득과 매장 수 순위 교차 비교</a:t>
            </a:r>
          </a:p>
          <a:p>
            <a:pPr>
              <a:lnSpc>
                <a:spcPts val="2649"/>
              </a:lnSpc>
              <a:spcBef>
                <a:spcPct val="0"/>
              </a:spcBef>
            </a:pPr>
            <a:r>
              <a:rPr lang="en-US" sz="2499" spc="-112">
                <a:solidFill>
                  <a:srgbClr val="013927"/>
                </a:solidFill>
                <a:latin typeface="윤명조"/>
              </a:rPr>
              <a:t> </a:t>
            </a:r>
          </a:p>
          <a:p>
            <a:pPr>
              <a:lnSpc>
                <a:spcPts val="2649"/>
              </a:lnSpc>
              <a:spcBef>
                <a:spcPct val="0"/>
              </a:spcBef>
            </a:pPr>
            <a:r>
              <a:rPr lang="en-US" sz="2499" spc="-112">
                <a:solidFill>
                  <a:srgbClr val="013927"/>
                </a:solidFill>
                <a:ea typeface="윤명조"/>
              </a:rPr>
              <a:t>지출 유형과 스타벅스 매장 수 상관계수 분석</a:t>
            </a:r>
          </a:p>
          <a:p>
            <a:pPr>
              <a:lnSpc>
                <a:spcPts val="2649"/>
              </a:lnSpc>
              <a:spcBef>
                <a:spcPct val="0"/>
              </a:spcBef>
            </a:pPr>
            <a:endParaRPr lang="en-US" sz="2499" spc="-112">
              <a:solidFill>
                <a:srgbClr val="013927"/>
              </a:solidFill>
              <a:ea typeface="윤명조"/>
            </a:endParaRPr>
          </a:p>
        </p:txBody>
      </p:sp>
      <p:sp>
        <p:nvSpPr>
          <p:cNvPr id="19" name="Freeform 19"/>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2">
              <a:alphaModFix amt="60000"/>
            </a:blip>
            <a:stretch>
              <a:fillRect l="-22994" t="-247513" r="-24312" b="-245596"/>
            </a:stretch>
          </a:blipFill>
        </p:spPr>
      </p:sp>
      <p:grpSp>
        <p:nvGrpSpPr>
          <p:cNvPr id="20" name="Group 20"/>
          <p:cNvGrpSpPr/>
          <p:nvPr/>
        </p:nvGrpSpPr>
        <p:grpSpPr>
          <a:xfrm>
            <a:off x="17260140" y="187064"/>
            <a:ext cx="855751" cy="645213"/>
            <a:chOff x="0" y="0"/>
            <a:chExt cx="1141002" cy="860284"/>
          </a:xfrm>
        </p:grpSpPr>
        <p:grpSp>
          <p:nvGrpSpPr>
            <p:cNvPr id="21" name="Group 21"/>
            <p:cNvGrpSpPr/>
            <p:nvPr/>
          </p:nvGrpSpPr>
          <p:grpSpPr>
            <a:xfrm>
              <a:off x="0" y="0"/>
              <a:ext cx="1141002" cy="860284"/>
              <a:chOff x="0" y="0"/>
              <a:chExt cx="225383" cy="169933"/>
            </a:xfrm>
          </p:grpSpPr>
          <p:sp>
            <p:nvSpPr>
              <p:cNvPr id="22" name="Freeform 22"/>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23" name="TextBox 23"/>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24" name="TextBox 24"/>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36</a:t>
              </a:r>
            </a:p>
          </p:txBody>
        </p:sp>
      </p:grpSp>
      <p:sp>
        <p:nvSpPr>
          <p:cNvPr id="25" name="AutoShape 25"/>
          <p:cNvSpPr/>
          <p:nvPr/>
        </p:nvSpPr>
        <p:spPr>
          <a:xfrm>
            <a:off x="2963064" y="3497766"/>
            <a:ext cx="0" cy="709713"/>
          </a:xfrm>
          <a:prstGeom prst="line">
            <a:avLst/>
          </a:prstGeom>
          <a:ln w="38100" cap="flat">
            <a:solidFill>
              <a:srgbClr val="013927"/>
            </a:solidFill>
            <a:prstDash val="sysDot"/>
            <a:headEnd type="none" w="sm" len="sm"/>
            <a:tailEnd type="none" w="sm" len="sm"/>
          </a:ln>
        </p:spPr>
      </p:sp>
      <p:sp>
        <p:nvSpPr>
          <p:cNvPr id="26" name="AutoShape 26"/>
          <p:cNvSpPr/>
          <p:nvPr/>
        </p:nvSpPr>
        <p:spPr>
          <a:xfrm flipH="1">
            <a:off x="13836316" y="3327348"/>
            <a:ext cx="0" cy="771683"/>
          </a:xfrm>
          <a:prstGeom prst="line">
            <a:avLst/>
          </a:prstGeom>
          <a:ln w="38100" cap="flat">
            <a:solidFill>
              <a:srgbClr val="013927"/>
            </a:solidFill>
            <a:prstDash val="sysDot"/>
            <a:headEnd type="none" w="sm" len="sm"/>
            <a:tailEnd type="none" w="sm" len="sm"/>
          </a:ln>
        </p:spPr>
      </p:sp>
      <p:sp>
        <p:nvSpPr>
          <p:cNvPr id="27" name="TextBox 27"/>
          <p:cNvSpPr txBox="1"/>
          <p:nvPr/>
        </p:nvSpPr>
        <p:spPr>
          <a:xfrm>
            <a:off x="7806852" y="1992730"/>
            <a:ext cx="8397198" cy="1006475"/>
          </a:xfrm>
          <a:prstGeom prst="rect">
            <a:avLst/>
          </a:prstGeom>
        </p:spPr>
        <p:txBody>
          <a:bodyPr lIns="0" tIns="0" rIns="0" bIns="0" rtlCol="0" anchor="t">
            <a:spAutoFit/>
          </a:bodyPr>
          <a:lstStyle/>
          <a:p>
            <a:pPr>
              <a:lnSpc>
                <a:spcPts val="2649"/>
              </a:lnSpc>
              <a:spcBef>
                <a:spcPct val="0"/>
              </a:spcBef>
            </a:pPr>
            <a:r>
              <a:rPr lang="en-US" sz="2499" spc="-112">
                <a:solidFill>
                  <a:srgbClr val="013927"/>
                </a:solidFill>
                <a:latin typeface="윤명조"/>
                <a:ea typeface="윤명조"/>
              </a:rPr>
              <a:t>가설 1,, 2 거주자 수, 종사자 수와 스타벅스 매장 간 상관관계</a:t>
            </a:r>
          </a:p>
          <a:p>
            <a:pPr>
              <a:lnSpc>
                <a:spcPts val="2649"/>
              </a:lnSpc>
              <a:spcBef>
                <a:spcPct val="0"/>
              </a:spcBef>
            </a:pPr>
            <a:r>
              <a:rPr lang="en-US" sz="2499" spc="-112">
                <a:solidFill>
                  <a:srgbClr val="013927"/>
                </a:solidFill>
                <a:latin typeface="윤명조"/>
                <a:ea typeface="윤명조"/>
              </a:rPr>
              <a:t>가설 3,4 월 평균 소득과 스타벅스 매장, 리저브 매장 간 상관관계</a:t>
            </a:r>
          </a:p>
          <a:p>
            <a:pPr>
              <a:lnSpc>
                <a:spcPts val="2649"/>
              </a:lnSpc>
              <a:spcBef>
                <a:spcPct val="0"/>
              </a:spcBef>
            </a:pPr>
            <a:r>
              <a:rPr lang="en-US" sz="2499" spc="-112">
                <a:solidFill>
                  <a:srgbClr val="013927"/>
                </a:solidFill>
                <a:ea typeface="윤명조"/>
              </a:rPr>
              <a:t>지출 유형 중 스타벅스 매장과 관련성이 높은 유형</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653601" cy="10287000"/>
            <a:chOff x="0" y="0"/>
            <a:chExt cx="1752389" cy="2709333"/>
          </a:xfrm>
        </p:grpSpPr>
        <p:sp>
          <p:nvSpPr>
            <p:cNvPr id="3" name="Freeform 3"/>
            <p:cNvSpPr/>
            <p:nvPr/>
          </p:nvSpPr>
          <p:spPr>
            <a:xfrm>
              <a:off x="0" y="0"/>
              <a:ext cx="1752389" cy="2709333"/>
            </a:xfrm>
            <a:custGeom>
              <a:avLst/>
              <a:gdLst/>
              <a:ahLst/>
              <a:cxnLst/>
              <a:rect l="l" t="t" r="r" b="b"/>
              <a:pathLst>
                <a:path w="1752389" h="2709333">
                  <a:moveTo>
                    <a:pt x="0" y="0"/>
                  </a:moveTo>
                  <a:lnTo>
                    <a:pt x="1752389" y="0"/>
                  </a:lnTo>
                  <a:lnTo>
                    <a:pt x="1752389" y="2709333"/>
                  </a:lnTo>
                  <a:lnTo>
                    <a:pt x="0" y="2709333"/>
                  </a:lnTo>
                  <a:close/>
                </a:path>
              </a:pathLst>
            </a:custGeom>
            <a:solidFill>
              <a:srgbClr val="013927"/>
            </a:solidFill>
          </p:spPr>
        </p:sp>
        <p:sp>
          <p:nvSpPr>
            <p:cNvPr id="4" name="TextBox 4"/>
            <p:cNvSpPr txBox="1"/>
            <p:nvPr/>
          </p:nvSpPr>
          <p:spPr>
            <a:xfrm>
              <a:off x="0" y="28575"/>
              <a:ext cx="1752389" cy="2680758"/>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6667500" y="1023937"/>
            <a:ext cx="118255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6667500" y="9258300"/>
            <a:ext cx="11825507" cy="0"/>
          </a:xfrm>
          <a:prstGeom prst="line">
            <a:avLst/>
          </a:prstGeom>
          <a:ln w="9525" cap="flat">
            <a:solidFill>
              <a:srgbClr val="013927"/>
            </a:solidFill>
            <a:prstDash val="solid"/>
            <a:headEnd type="none" w="sm" len="sm"/>
            <a:tailEnd type="none" w="sm" len="sm"/>
          </a:ln>
        </p:spPr>
      </p:sp>
      <p:grpSp>
        <p:nvGrpSpPr>
          <p:cNvPr id="7" name="Group 7"/>
          <p:cNvGrpSpPr/>
          <p:nvPr/>
        </p:nvGrpSpPr>
        <p:grpSpPr>
          <a:xfrm>
            <a:off x="713485" y="5802381"/>
            <a:ext cx="5226630" cy="1625600"/>
            <a:chOff x="0" y="0"/>
            <a:chExt cx="6968840" cy="2167467"/>
          </a:xfrm>
        </p:grpSpPr>
        <p:sp>
          <p:nvSpPr>
            <p:cNvPr id="8" name="TextBox 8"/>
            <p:cNvSpPr txBox="1"/>
            <p:nvPr/>
          </p:nvSpPr>
          <p:spPr>
            <a:xfrm>
              <a:off x="0" y="983192"/>
              <a:ext cx="6968840" cy="1184275"/>
            </a:xfrm>
            <a:prstGeom prst="rect">
              <a:avLst/>
            </a:prstGeom>
          </p:spPr>
          <p:txBody>
            <a:bodyPr lIns="0" tIns="0" rIns="0" bIns="0" rtlCol="0" anchor="t">
              <a:spAutoFit/>
            </a:bodyPr>
            <a:lstStyle/>
            <a:p>
              <a:pPr marL="539749" lvl="1" indent="-269875">
                <a:lnSpc>
                  <a:spcPts val="3749"/>
                </a:lnSpc>
                <a:buFont typeface="Arial"/>
                <a:buChar char="•"/>
              </a:pPr>
              <a:r>
                <a:rPr lang="en-US" sz="2499" spc="-74">
                  <a:solidFill>
                    <a:srgbClr val="FCFEF1"/>
                  </a:solidFill>
                  <a:latin typeface="윤명조"/>
                </a:rPr>
                <a:t>pandas</a:t>
              </a:r>
            </a:p>
            <a:p>
              <a:pPr>
                <a:lnSpc>
                  <a:spcPts val="3749"/>
                </a:lnSpc>
              </a:pPr>
              <a:endParaRPr lang="en-US" sz="2499" spc="-74">
                <a:solidFill>
                  <a:srgbClr val="FCFEF1"/>
                </a:solidFill>
                <a:latin typeface="윤명조"/>
              </a:endParaRPr>
            </a:p>
          </p:txBody>
        </p:sp>
        <p:sp>
          <p:nvSpPr>
            <p:cNvPr id="9" name="TextBox 9"/>
            <p:cNvSpPr txBox="1"/>
            <p:nvPr/>
          </p:nvSpPr>
          <p:spPr>
            <a:xfrm>
              <a:off x="0" y="28575"/>
              <a:ext cx="6968840" cy="678392"/>
            </a:xfrm>
            <a:prstGeom prst="rect">
              <a:avLst/>
            </a:prstGeom>
          </p:spPr>
          <p:txBody>
            <a:bodyPr lIns="0" tIns="0" rIns="0" bIns="0" rtlCol="0" anchor="t">
              <a:spAutoFit/>
            </a:bodyPr>
            <a:lstStyle/>
            <a:p>
              <a:pPr>
                <a:lnSpc>
                  <a:spcPts val="3850"/>
                </a:lnSpc>
              </a:pPr>
              <a:r>
                <a:rPr lang="en-US" sz="3500" spc="70">
                  <a:solidFill>
                    <a:srgbClr val="FCFEF1"/>
                  </a:solidFill>
                  <a:ea typeface="윤명조 Medium"/>
                </a:rPr>
                <a:t>사용 라이브러리</a:t>
              </a:r>
            </a:p>
          </p:txBody>
        </p:sp>
      </p:grpSp>
      <p:sp>
        <p:nvSpPr>
          <p:cNvPr id="10" name="TextBox 10"/>
          <p:cNvSpPr txBox="1"/>
          <p:nvPr/>
        </p:nvSpPr>
        <p:spPr>
          <a:xfrm>
            <a:off x="601250" y="1725319"/>
            <a:ext cx="5451101" cy="1844675"/>
          </a:xfrm>
          <a:prstGeom prst="rect">
            <a:avLst/>
          </a:prstGeom>
        </p:spPr>
        <p:txBody>
          <a:bodyPr lIns="0" tIns="0" rIns="0" bIns="0" rtlCol="0" anchor="t">
            <a:spAutoFit/>
          </a:bodyPr>
          <a:lstStyle/>
          <a:p>
            <a:pPr>
              <a:lnSpc>
                <a:spcPts val="7150"/>
              </a:lnSpc>
            </a:pPr>
            <a:r>
              <a:rPr lang="en-US" sz="6500" spc="-292">
                <a:solidFill>
                  <a:srgbClr val="E8F6EE"/>
                </a:solidFill>
                <a:ea typeface="Nanum Myeongjo Ultra-Bold"/>
              </a:rPr>
              <a:t>데이터 수집 및 전처리</a:t>
            </a:r>
          </a:p>
        </p:txBody>
      </p:sp>
      <p:sp>
        <p:nvSpPr>
          <p:cNvPr id="11" name="AutoShape 11"/>
          <p:cNvSpPr/>
          <p:nvPr/>
        </p:nvSpPr>
        <p:spPr>
          <a:xfrm flipV="1">
            <a:off x="2" y="1033462"/>
            <a:ext cx="6667498" cy="4763"/>
          </a:xfrm>
          <a:prstGeom prst="line">
            <a:avLst/>
          </a:prstGeom>
          <a:ln w="9525" cap="flat">
            <a:solidFill>
              <a:srgbClr val="E8F6EE"/>
            </a:solidFill>
            <a:prstDash val="solid"/>
            <a:headEnd type="none" w="sm" len="sm"/>
            <a:tailEnd type="none" w="sm" len="sm"/>
          </a:ln>
        </p:spPr>
      </p:sp>
      <p:sp>
        <p:nvSpPr>
          <p:cNvPr id="12" name="AutoShape 12"/>
          <p:cNvSpPr/>
          <p:nvPr/>
        </p:nvSpPr>
        <p:spPr>
          <a:xfrm>
            <a:off x="2" y="9267825"/>
            <a:ext cx="6667498" cy="0"/>
          </a:xfrm>
          <a:prstGeom prst="line">
            <a:avLst/>
          </a:prstGeom>
          <a:ln w="9525" cap="flat">
            <a:solidFill>
              <a:srgbClr val="E8F6EE"/>
            </a:solidFill>
            <a:prstDash val="solid"/>
            <a:headEnd type="none" w="sm" len="sm"/>
            <a:tailEnd type="none" w="sm" len="sm"/>
          </a:ln>
        </p:spPr>
      </p:sp>
      <p:sp>
        <p:nvSpPr>
          <p:cNvPr id="13" name="TextBox 13"/>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rPr>
              <a:t>0</a:t>
            </a:r>
            <a:r>
              <a:rPr lang="en-US" sz="1999" spc="-99">
                <a:solidFill>
                  <a:srgbClr val="E8F6EE"/>
                </a:solidFill>
                <a:latin typeface="윤명조"/>
                <a:ea typeface="윤명조"/>
              </a:rPr>
              <a:t>2. 프로젝트 수행 절차</a:t>
            </a:r>
          </a:p>
        </p:txBody>
      </p:sp>
      <p:sp>
        <p:nvSpPr>
          <p:cNvPr id="14" name="Freeform 14"/>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2">
              <a:alphaModFix amt="60000"/>
            </a:blip>
            <a:stretch>
              <a:fillRect l="-22994" t="-247513" r="-24312" b="-245596"/>
            </a:stretch>
          </a:blipFill>
        </p:spPr>
      </p:sp>
      <p:grpSp>
        <p:nvGrpSpPr>
          <p:cNvPr id="15" name="Group 15"/>
          <p:cNvGrpSpPr/>
          <p:nvPr/>
        </p:nvGrpSpPr>
        <p:grpSpPr>
          <a:xfrm>
            <a:off x="8489156" y="1992191"/>
            <a:ext cx="9259824" cy="1037899"/>
            <a:chOff x="0" y="0"/>
            <a:chExt cx="2438801" cy="273356"/>
          </a:xfrm>
        </p:grpSpPr>
        <p:sp>
          <p:nvSpPr>
            <p:cNvPr id="16" name="Freeform 16"/>
            <p:cNvSpPr/>
            <p:nvPr/>
          </p:nvSpPr>
          <p:spPr>
            <a:xfrm>
              <a:off x="0" y="0"/>
              <a:ext cx="2438802" cy="273356"/>
            </a:xfrm>
            <a:custGeom>
              <a:avLst/>
              <a:gdLst/>
              <a:ahLst/>
              <a:cxnLst/>
              <a:rect l="l" t="t" r="r" b="b"/>
              <a:pathLst>
                <a:path w="2438802" h="273356">
                  <a:moveTo>
                    <a:pt x="83608" y="0"/>
                  </a:moveTo>
                  <a:lnTo>
                    <a:pt x="2355194" y="0"/>
                  </a:lnTo>
                  <a:cubicBezTo>
                    <a:pt x="2401369" y="0"/>
                    <a:pt x="2438802" y="37432"/>
                    <a:pt x="2438802" y="83608"/>
                  </a:cubicBezTo>
                  <a:lnTo>
                    <a:pt x="2438802" y="189748"/>
                  </a:lnTo>
                  <a:cubicBezTo>
                    <a:pt x="2438802" y="235924"/>
                    <a:pt x="2401369" y="273356"/>
                    <a:pt x="2355194" y="273356"/>
                  </a:cubicBezTo>
                  <a:lnTo>
                    <a:pt x="83608" y="273356"/>
                  </a:lnTo>
                  <a:cubicBezTo>
                    <a:pt x="37432" y="273356"/>
                    <a:pt x="0" y="235924"/>
                    <a:pt x="0" y="189748"/>
                  </a:cubicBezTo>
                  <a:lnTo>
                    <a:pt x="0" y="83608"/>
                  </a:lnTo>
                  <a:cubicBezTo>
                    <a:pt x="0" y="37432"/>
                    <a:pt x="37432" y="0"/>
                    <a:pt x="83608" y="0"/>
                  </a:cubicBezTo>
                  <a:close/>
                </a:path>
              </a:pathLst>
            </a:custGeom>
            <a:solidFill>
              <a:srgbClr val="013927">
                <a:alpha val="49804"/>
              </a:srgbClr>
            </a:solidFill>
            <a:ln w="57150" cap="rnd">
              <a:solidFill>
                <a:srgbClr val="013927">
                  <a:alpha val="49804"/>
                </a:srgbClr>
              </a:solidFill>
              <a:prstDash val="solid"/>
              <a:round/>
            </a:ln>
          </p:spPr>
        </p:sp>
        <p:sp>
          <p:nvSpPr>
            <p:cNvPr id="17" name="TextBox 17"/>
            <p:cNvSpPr txBox="1"/>
            <p:nvPr/>
          </p:nvSpPr>
          <p:spPr>
            <a:xfrm>
              <a:off x="0" y="9525"/>
              <a:ext cx="2438801" cy="263831"/>
            </a:xfrm>
            <a:prstGeom prst="rect">
              <a:avLst/>
            </a:prstGeom>
          </p:spPr>
          <p:txBody>
            <a:bodyPr lIns="50800" tIns="50800" rIns="50800" bIns="50800" rtlCol="0" anchor="ctr"/>
            <a:lstStyle/>
            <a:p>
              <a:pPr algn="ctr">
                <a:lnSpc>
                  <a:spcPts val="3599"/>
                </a:lnSpc>
              </a:pPr>
              <a:endParaRPr/>
            </a:p>
          </p:txBody>
        </p:sp>
      </p:grpSp>
      <p:grpSp>
        <p:nvGrpSpPr>
          <p:cNvPr id="18" name="Group 18"/>
          <p:cNvGrpSpPr/>
          <p:nvPr/>
        </p:nvGrpSpPr>
        <p:grpSpPr>
          <a:xfrm>
            <a:off x="7233024" y="2056389"/>
            <a:ext cx="909502" cy="90950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927"/>
            </a:solidFill>
          </p:spPr>
        </p:sp>
        <p:sp>
          <p:nvSpPr>
            <p:cNvPr id="20" name="TextBox 20"/>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1</a:t>
              </a:r>
            </a:p>
          </p:txBody>
        </p:sp>
      </p:grpSp>
      <p:sp>
        <p:nvSpPr>
          <p:cNvPr id="21" name="AutoShape 21"/>
          <p:cNvSpPr/>
          <p:nvPr/>
        </p:nvSpPr>
        <p:spPr>
          <a:xfrm>
            <a:off x="8142526" y="2511140"/>
            <a:ext cx="346630" cy="0"/>
          </a:xfrm>
          <a:prstGeom prst="line">
            <a:avLst/>
          </a:prstGeom>
          <a:ln w="38100" cap="flat">
            <a:solidFill>
              <a:srgbClr val="013927"/>
            </a:solidFill>
            <a:prstDash val="solid"/>
            <a:headEnd type="none" w="sm" len="sm"/>
            <a:tailEnd type="none" w="sm" len="sm"/>
          </a:ln>
        </p:spPr>
      </p:sp>
      <p:sp>
        <p:nvSpPr>
          <p:cNvPr id="22" name="TextBox 22"/>
          <p:cNvSpPr txBox="1"/>
          <p:nvPr/>
        </p:nvSpPr>
        <p:spPr>
          <a:xfrm>
            <a:off x="8981753" y="2332070"/>
            <a:ext cx="8277547" cy="405765"/>
          </a:xfrm>
          <a:prstGeom prst="rect">
            <a:avLst/>
          </a:prstGeom>
        </p:spPr>
        <p:txBody>
          <a:bodyPr lIns="0" tIns="0" rIns="0" bIns="0" rtlCol="0" anchor="t">
            <a:spAutoFit/>
          </a:bodyPr>
          <a:lstStyle/>
          <a:p>
            <a:pPr algn="just">
              <a:lnSpc>
                <a:spcPts val="3180"/>
              </a:lnSpc>
            </a:pPr>
            <a:r>
              <a:rPr lang="en-US" sz="3000" spc="-135">
                <a:solidFill>
                  <a:srgbClr val="FCFEF1"/>
                </a:solidFill>
                <a:ea typeface="윤명조"/>
              </a:rPr>
              <a:t>스타벅스 매장 정보</a:t>
            </a:r>
          </a:p>
        </p:txBody>
      </p:sp>
      <p:grpSp>
        <p:nvGrpSpPr>
          <p:cNvPr id="23" name="Group 23"/>
          <p:cNvGrpSpPr/>
          <p:nvPr/>
        </p:nvGrpSpPr>
        <p:grpSpPr>
          <a:xfrm>
            <a:off x="8489156" y="3277740"/>
            <a:ext cx="9259824" cy="1037899"/>
            <a:chOff x="0" y="0"/>
            <a:chExt cx="2438801" cy="273356"/>
          </a:xfrm>
        </p:grpSpPr>
        <p:sp>
          <p:nvSpPr>
            <p:cNvPr id="24" name="Freeform 24"/>
            <p:cNvSpPr/>
            <p:nvPr/>
          </p:nvSpPr>
          <p:spPr>
            <a:xfrm>
              <a:off x="0" y="0"/>
              <a:ext cx="2438802" cy="273356"/>
            </a:xfrm>
            <a:custGeom>
              <a:avLst/>
              <a:gdLst/>
              <a:ahLst/>
              <a:cxnLst/>
              <a:rect l="l" t="t" r="r" b="b"/>
              <a:pathLst>
                <a:path w="2438802" h="273356">
                  <a:moveTo>
                    <a:pt x="83608" y="0"/>
                  </a:moveTo>
                  <a:lnTo>
                    <a:pt x="2355194" y="0"/>
                  </a:lnTo>
                  <a:cubicBezTo>
                    <a:pt x="2401369" y="0"/>
                    <a:pt x="2438802" y="37432"/>
                    <a:pt x="2438802" y="83608"/>
                  </a:cubicBezTo>
                  <a:lnTo>
                    <a:pt x="2438802" y="189748"/>
                  </a:lnTo>
                  <a:cubicBezTo>
                    <a:pt x="2438802" y="235924"/>
                    <a:pt x="2401369" y="273356"/>
                    <a:pt x="2355194" y="273356"/>
                  </a:cubicBezTo>
                  <a:lnTo>
                    <a:pt x="83608" y="273356"/>
                  </a:lnTo>
                  <a:cubicBezTo>
                    <a:pt x="37432" y="273356"/>
                    <a:pt x="0" y="235924"/>
                    <a:pt x="0" y="189748"/>
                  </a:cubicBezTo>
                  <a:lnTo>
                    <a:pt x="0" y="83608"/>
                  </a:lnTo>
                  <a:cubicBezTo>
                    <a:pt x="0" y="37432"/>
                    <a:pt x="37432" y="0"/>
                    <a:pt x="83608" y="0"/>
                  </a:cubicBezTo>
                  <a:close/>
                </a:path>
              </a:pathLst>
            </a:custGeom>
            <a:solidFill>
              <a:srgbClr val="013927">
                <a:alpha val="49804"/>
              </a:srgbClr>
            </a:solidFill>
            <a:ln w="57150" cap="rnd">
              <a:solidFill>
                <a:srgbClr val="013927">
                  <a:alpha val="49804"/>
                </a:srgbClr>
              </a:solidFill>
              <a:prstDash val="solid"/>
              <a:round/>
            </a:ln>
          </p:spPr>
        </p:sp>
        <p:sp>
          <p:nvSpPr>
            <p:cNvPr id="25" name="TextBox 25"/>
            <p:cNvSpPr txBox="1"/>
            <p:nvPr/>
          </p:nvSpPr>
          <p:spPr>
            <a:xfrm>
              <a:off x="0" y="9525"/>
              <a:ext cx="2438801" cy="263831"/>
            </a:xfrm>
            <a:prstGeom prst="rect">
              <a:avLst/>
            </a:prstGeom>
          </p:spPr>
          <p:txBody>
            <a:bodyPr lIns="50800" tIns="50800" rIns="50800" bIns="50800" rtlCol="0" anchor="ctr"/>
            <a:lstStyle/>
            <a:p>
              <a:pPr algn="ctr">
                <a:lnSpc>
                  <a:spcPts val="3599"/>
                </a:lnSpc>
              </a:pPr>
              <a:endParaRPr/>
            </a:p>
          </p:txBody>
        </p:sp>
      </p:grpSp>
      <p:grpSp>
        <p:nvGrpSpPr>
          <p:cNvPr id="26" name="Group 26"/>
          <p:cNvGrpSpPr/>
          <p:nvPr/>
        </p:nvGrpSpPr>
        <p:grpSpPr>
          <a:xfrm>
            <a:off x="7233024" y="3341938"/>
            <a:ext cx="909502" cy="90950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1111"/>
            </a:solidFill>
          </p:spPr>
        </p:sp>
        <p:sp>
          <p:nvSpPr>
            <p:cNvPr id="28" name="TextBox 28"/>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2</a:t>
              </a:r>
            </a:p>
          </p:txBody>
        </p:sp>
      </p:grpSp>
      <p:sp>
        <p:nvSpPr>
          <p:cNvPr id="29" name="AutoShape 29"/>
          <p:cNvSpPr/>
          <p:nvPr/>
        </p:nvSpPr>
        <p:spPr>
          <a:xfrm flipV="1">
            <a:off x="8142526" y="3796689"/>
            <a:ext cx="346630" cy="0"/>
          </a:xfrm>
          <a:prstGeom prst="line">
            <a:avLst/>
          </a:prstGeom>
          <a:ln w="38100" cap="flat">
            <a:solidFill>
              <a:srgbClr val="013927"/>
            </a:solidFill>
            <a:prstDash val="solid"/>
            <a:headEnd type="none" w="sm" len="sm"/>
            <a:tailEnd type="none" w="sm" len="sm"/>
          </a:ln>
        </p:spPr>
      </p:sp>
      <p:sp>
        <p:nvSpPr>
          <p:cNvPr id="30" name="TextBox 30"/>
          <p:cNvSpPr txBox="1"/>
          <p:nvPr/>
        </p:nvSpPr>
        <p:spPr>
          <a:xfrm>
            <a:off x="8981753" y="3617619"/>
            <a:ext cx="8277547" cy="405765"/>
          </a:xfrm>
          <a:prstGeom prst="rect">
            <a:avLst/>
          </a:prstGeom>
        </p:spPr>
        <p:txBody>
          <a:bodyPr lIns="0" tIns="0" rIns="0" bIns="0" rtlCol="0" anchor="t">
            <a:spAutoFit/>
          </a:bodyPr>
          <a:lstStyle/>
          <a:p>
            <a:pPr algn="just">
              <a:lnSpc>
                <a:spcPts val="3180"/>
              </a:lnSpc>
            </a:pPr>
            <a:r>
              <a:rPr lang="en-US" sz="3000" spc="-135">
                <a:solidFill>
                  <a:srgbClr val="FCFEF1"/>
                </a:solidFill>
                <a:ea typeface="윤명조"/>
              </a:rPr>
              <a:t>서울시 인구 정보</a:t>
            </a:r>
          </a:p>
        </p:txBody>
      </p:sp>
      <p:grpSp>
        <p:nvGrpSpPr>
          <p:cNvPr id="31" name="Group 31"/>
          <p:cNvGrpSpPr/>
          <p:nvPr/>
        </p:nvGrpSpPr>
        <p:grpSpPr>
          <a:xfrm>
            <a:off x="8489156" y="4563288"/>
            <a:ext cx="9259824" cy="1037899"/>
            <a:chOff x="0" y="0"/>
            <a:chExt cx="2438801" cy="273356"/>
          </a:xfrm>
        </p:grpSpPr>
        <p:sp>
          <p:nvSpPr>
            <p:cNvPr id="32" name="Freeform 32"/>
            <p:cNvSpPr/>
            <p:nvPr/>
          </p:nvSpPr>
          <p:spPr>
            <a:xfrm>
              <a:off x="0" y="0"/>
              <a:ext cx="2438802" cy="273356"/>
            </a:xfrm>
            <a:custGeom>
              <a:avLst/>
              <a:gdLst/>
              <a:ahLst/>
              <a:cxnLst/>
              <a:rect l="l" t="t" r="r" b="b"/>
              <a:pathLst>
                <a:path w="2438802" h="273356">
                  <a:moveTo>
                    <a:pt x="83608" y="0"/>
                  </a:moveTo>
                  <a:lnTo>
                    <a:pt x="2355194" y="0"/>
                  </a:lnTo>
                  <a:cubicBezTo>
                    <a:pt x="2401369" y="0"/>
                    <a:pt x="2438802" y="37432"/>
                    <a:pt x="2438802" y="83608"/>
                  </a:cubicBezTo>
                  <a:lnTo>
                    <a:pt x="2438802" y="189748"/>
                  </a:lnTo>
                  <a:cubicBezTo>
                    <a:pt x="2438802" y="235924"/>
                    <a:pt x="2401369" y="273356"/>
                    <a:pt x="2355194" y="273356"/>
                  </a:cubicBezTo>
                  <a:lnTo>
                    <a:pt x="83608" y="273356"/>
                  </a:lnTo>
                  <a:cubicBezTo>
                    <a:pt x="37432" y="273356"/>
                    <a:pt x="0" y="235924"/>
                    <a:pt x="0" y="189748"/>
                  </a:cubicBezTo>
                  <a:lnTo>
                    <a:pt x="0" y="83608"/>
                  </a:lnTo>
                  <a:cubicBezTo>
                    <a:pt x="0" y="37432"/>
                    <a:pt x="37432" y="0"/>
                    <a:pt x="83608" y="0"/>
                  </a:cubicBezTo>
                  <a:close/>
                </a:path>
              </a:pathLst>
            </a:custGeom>
            <a:solidFill>
              <a:srgbClr val="013927">
                <a:alpha val="49804"/>
              </a:srgbClr>
            </a:solidFill>
            <a:ln w="57150" cap="rnd">
              <a:solidFill>
                <a:srgbClr val="013927">
                  <a:alpha val="49804"/>
                </a:srgbClr>
              </a:solidFill>
              <a:prstDash val="solid"/>
              <a:round/>
            </a:ln>
          </p:spPr>
        </p:sp>
        <p:sp>
          <p:nvSpPr>
            <p:cNvPr id="33" name="TextBox 33"/>
            <p:cNvSpPr txBox="1"/>
            <p:nvPr/>
          </p:nvSpPr>
          <p:spPr>
            <a:xfrm>
              <a:off x="0" y="9525"/>
              <a:ext cx="2438801" cy="263831"/>
            </a:xfrm>
            <a:prstGeom prst="rect">
              <a:avLst/>
            </a:prstGeom>
          </p:spPr>
          <p:txBody>
            <a:bodyPr lIns="50800" tIns="50800" rIns="50800" bIns="50800" rtlCol="0" anchor="ctr"/>
            <a:lstStyle/>
            <a:p>
              <a:pPr algn="ctr">
                <a:lnSpc>
                  <a:spcPts val="3599"/>
                </a:lnSpc>
              </a:pPr>
              <a:endParaRPr/>
            </a:p>
          </p:txBody>
        </p:sp>
      </p:grpSp>
      <p:grpSp>
        <p:nvGrpSpPr>
          <p:cNvPr id="34" name="Group 34"/>
          <p:cNvGrpSpPr/>
          <p:nvPr/>
        </p:nvGrpSpPr>
        <p:grpSpPr>
          <a:xfrm>
            <a:off x="7233024" y="4627487"/>
            <a:ext cx="909502" cy="909502"/>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927"/>
            </a:solidFill>
          </p:spPr>
        </p:sp>
        <p:sp>
          <p:nvSpPr>
            <p:cNvPr id="36" name="TextBox 36"/>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3</a:t>
              </a:r>
            </a:p>
          </p:txBody>
        </p:sp>
      </p:grpSp>
      <p:sp>
        <p:nvSpPr>
          <p:cNvPr id="37" name="AutoShape 37"/>
          <p:cNvSpPr/>
          <p:nvPr/>
        </p:nvSpPr>
        <p:spPr>
          <a:xfrm flipV="1">
            <a:off x="8142526" y="5082238"/>
            <a:ext cx="346630" cy="0"/>
          </a:xfrm>
          <a:prstGeom prst="line">
            <a:avLst/>
          </a:prstGeom>
          <a:ln w="38100" cap="flat">
            <a:solidFill>
              <a:srgbClr val="013927"/>
            </a:solidFill>
            <a:prstDash val="solid"/>
            <a:headEnd type="none" w="sm" len="sm"/>
            <a:tailEnd type="none" w="sm" len="sm"/>
          </a:ln>
        </p:spPr>
      </p:sp>
      <p:sp>
        <p:nvSpPr>
          <p:cNvPr id="38" name="TextBox 38"/>
          <p:cNvSpPr txBox="1"/>
          <p:nvPr/>
        </p:nvSpPr>
        <p:spPr>
          <a:xfrm>
            <a:off x="8981753" y="4903168"/>
            <a:ext cx="8277547" cy="405765"/>
          </a:xfrm>
          <a:prstGeom prst="rect">
            <a:avLst/>
          </a:prstGeom>
        </p:spPr>
        <p:txBody>
          <a:bodyPr lIns="0" tIns="0" rIns="0" bIns="0" rtlCol="0" anchor="t">
            <a:spAutoFit/>
          </a:bodyPr>
          <a:lstStyle/>
          <a:p>
            <a:pPr algn="just">
              <a:lnSpc>
                <a:spcPts val="3180"/>
              </a:lnSpc>
            </a:pPr>
            <a:r>
              <a:rPr lang="en-US" sz="3000" spc="-135">
                <a:solidFill>
                  <a:srgbClr val="FCFEF1"/>
                </a:solidFill>
                <a:ea typeface="윤명조"/>
              </a:rPr>
              <a:t>서울시 종사자 수 정보</a:t>
            </a:r>
          </a:p>
        </p:txBody>
      </p:sp>
      <p:grpSp>
        <p:nvGrpSpPr>
          <p:cNvPr id="39" name="Group 39"/>
          <p:cNvGrpSpPr/>
          <p:nvPr/>
        </p:nvGrpSpPr>
        <p:grpSpPr>
          <a:xfrm>
            <a:off x="8489156" y="5848837"/>
            <a:ext cx="9259824" cy="1037899"/>
            <a:chOff x="0" y="0"/>
            <a:chExt cx="2438801" cy="273356"/>
          </a:xfrm>
        </p:grpSpPr>
        <p:sp>
          <p:nvSpPr>
            <p:cNvPr id="40" name="Freeform 40"/>
            <p:cNvSpPr/>
            <p:nvPr/>
          </p:nvSpPr>
          <p:spPr>
            <a:xfrm>
              <a:off x="0" y="0"/>
              <a:ext cx="2438802" cy="273356"/>
            </a:xfrm>
            <a:custGeom>
              <a:avLst/>
              <a:gdLst/>
              <a:ahLst/>
              <a:cxnLst/>
              <a:rect l="l" t="t" r="r" b="b"/>
              <a:pathLst>
                <a:path w="2438802" h="273356">
                  <a:moveTo>
                    <a:pt x="83608" y="0"/>
                  </a:moveTo>
                  <a:lnTo>
                    <a:pt x="2355194" y="0"/>
                  </a:lnTo>
                  <a:cubicBezTo>
                    <a:pt x="2401369" y="0"/>
                    <a:pt x="2438802" y="37432"/>
                    <a:pt x="2438802" y="83608"/>
                  </a:cubicBezTo>
                  <a:lnTo>
                    <a:pt x="2438802" y="189748"/>
                  </a:lnTo>
                  <a:cubicBezTo>
                    <a:pt x="2438802" y="235924"/>
                    <a:pt x="2401369" y="273356"/>
                    <a:pt x="2355194" y="273356"/>
                  </a:cubicBezTo>
                  <a:lnTo>
                    <a:pt x="83608" y="273356"/>
                  </a:lnTo>
                  <a:cubicBezTo>
                    <a:pt x="37432" y="273356"/>
                    <a:pt x="0" y="235924"/>
                    <a:pt x="0" y="189748"/>
                  </a:cubicBezTo>
                  <a:lnTo>
                    <a:pt x="0" y="83608"/>
                  </a:lnTo>
                  <a:cubicBezTo>
                    <a:pt x="0" y="37432"/>
                    <a:pt x="37432" y="0"/>
                    <a:pt x="83608" y="0"/>
                  </a:cubicBezTo>
                  <a:close/>
                </a:path>
              </a:pathLst>
            </a:custGeom>
            <a:solidFill>
              <a:srgbClr val="013927">
                <a:alpha val="49804"/>
              </a:srgbClr>
            </a:solidFill>
            <a:ln w="57150" cap="rnd">
              <a:solidFill>
                <a:srgbClr val="013927">
                  <a:alpha val="49804"/>
                </a:srgbClr>
              </a:solidFill>
              <a:prstDash val="solid"/>
              <a:round/>
            </a:ln>
          </p:spPr>
        </p:sp>
        <p:sp>
          <p:nvSpPr>
            <p:cNvPr id="41" name="TextBox 41"/>
            <p:cNvSpPr txBox="1"/>
            <p:nvPr/>
          </p:nvSpPr>
          <p:spPr>
            <a:xfrm>
              <a:off x="0" y="9525"/>
              <a:ext cx="2438801" cy="263831"/>
            </a:xfrm>
            <a:prstGeom prst="rect">
              <a:avLst/>
            </a:prstGeom>
          </p:spPr>
          <p:txBody>
            <a:bodyPr lIns="50800" tIns="50800" rIns="50800" bIns="50800" rtlCol="0" anchor="ctr"/>
            <a:lstStyle/>
            <a:p>
              <a:pPr algn="ctr">
                <a:lnSpc>
                  <a:spcPts val="3599"/>
                </a:lnSpc>
              </a:pPr>
              <a:endParaRPr/>
            </a:p>
          </p:txBody>
        </p:sp>
      </p:grpSp>
      <p:grpSp>
        <p:nvGrpSpPr>
          <p:cNvPr id="42" name="Group 42"/>
          <p:cNvGrpSpPr/>
          <p:nvPr/>
        </p:nvGrpSpPr>
        <p:grpSpPr>
          <a:xfrm>
            <a:off x="7233024" y="5913035"/>
            <a:ext cx="909502" cy="909502"/>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1111"/>
            </a:solidFill>
          </p:spPr>
        </p:sp>
        <p:sp>
          <p:nvSpPr>
            <p:cNvPr id="44" name="TextBox 44"/>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4</a:t>
              </a:r>
            </a:p>
          </p:txBody>
        </p:sp>
      </p:grpSp>
      <p:sp>
        <p:nvSpPr>
          <p:cNvPr id="45" name="AutoShape 45"/>
          <p:cNvSpPr/>
          <p:nvPr/>
        </p:nvSpPr>
        <p:spPr>
          <a:xfrm flipV="1">
            <a:off x="8142526" y="6367786"/>
            <a:ext cx="346630" cy="0"/>
          </a:xfrm>
          <a:prstGeom prst="line">
            <a:avLst/>
          </a:prstGeom>
          <a:ln w="38100" cap="flat">
            <a:solidFill>
              <a:srgbClr val="013927"/>
            </a:solidFill>
            <a:prstDash val="solid"/>
            <a:headEnd type="none" w="sm" len="sm"/>
            <a:tailEnd type="none" w="sm" len="sm"/>
          </a:ln>
        </p:spPr>
      </p:sp>
      <p:sp>
        <p:nvSpPr>
          <p:cNvPr id="46" name="TextBox 46"/>
          <p:cNvSpPr txBox="1"/>
          <p:nvPr/>
        </p:nvSpPr>
        <p:spPr>
          <a:xfrm>
            <a:off x="8981753" y="6188716"/>
            <a:ext cx="8277547" cy="405765"/>
          </a:xfrm>
          <a:prstGeom prst="rect">
            <a:avLst/>
          </a:prstGeom>
        </p:spPr>
        <p:txBody>
          <a:bodyPr lIns="0" tIns="0" rIns="0" bIns="0" rtlCol="0" anchor="t">
            <a:spAutoFit/>
          </a:bodyPr>
          <a:lstStyle/>
          <a:p>
            <a:pPr algn="just">
              <a:lnSpc>
                <a:spcPts val="3180"/>
              </a:lnSpc>
            </a:pPr>
            <a:r>
              <a:rPr lang="en-US" sz="3000" spc="-135">
                <a:solidFill>
                  <a:srgbClr val="FCFEF1"/>
                </a:solidFill>
                <a:ea typeface="윤명조"/>
              </a:rPr>
              <a:t>소득 및 지출 정보</a:t>
            </a:r>
          </a:p>
        </p:txBody>
      </p:sp>
      <p:grpSp>
        <p:nvGrpSpPr>
          <p:cNvPr id="47" name="Group 47"/>
          <p:cNvGrpSpPr/>
          <p:nvPr/>
        </p:nvGrpSpPr>
        <p:grpSpPr>
          <a:xfrm>
            <a:off x="8489156" y="7134386"/>
            <a:ext cx="9259824" cy="1037899"/>
            <a:chOff x="0" y="0"/>
            <a:chExt cx="2438801" cy="273356"/>
          </a:xfrm>
        </p:grpSpPr>
        <p:sp>
          <p:nvSpPr>
            <p:cNvPr id="48" name="Freeform 48"/>
            <p:cNvSpPr/>
            <p:nvPr/>
          </p:nvSpPr>
          <p:spPr>
            <a:xfrm>
              <a:off x="0" y="0"/>
              <a:ext cx="2438802" cy="273356"/>
            </a:xfrm>
            <a:custGeom>
              <a:avLst/>
              <a:gdLst/>
              <a:ahLst/>
              <a:cxnLst/>
              <a:rect l="l" t="t" r="r" b="b"/>
              <a:pathLst>
                <a:path w="2438802" h="273356">
                  <a:moveTo>
                    <a:pt x="83608" y="0"/>
                  </a:moveTo>
                  <a:lnTo>
                    <a:pt x="2355194" y="0"/>
                  </a:lnTo>
                  <a:cubicBezTo>
                    <a:pt x="2401369" y="0"/>
                    <a:pt x="2438802" y="37432"/>
                    <a:pt x="2438802" y="83608"/>
                  </a:cubicBezTo>
                  <a:lnTo>
                    <a:pt x="2438802" y="189748"/>
                  </a:lnTo>
                  <a:cubicBezTo>
                    <a:pt x="2438802" y="235924"/>
                    <a:pt x="2401369" y="273356"/>
                    <a:pt x="2355194" y="273356"/>
                  </a:cubicBezTo>
                  <a:lnTo>
                    <a:pt x="83608" y="273356"/>
                  </a:lnTo>
                  <a:cubicBezTo>
                    <a:pt x="37432" y="273356"/>
                    <a:pt x="0" y="235924"/>
                    <a:pt x="0" y="189748"/>
                  </a:cubicBezTo>
                  <a:lnTo>
                    <a:pt x="0" y="83608"/>
                  </a:lnTo>
                  <a:cubicBezTo>
                    <a:pt x="0" y="37432"/>
                    <a:pt x="37432" y="0"/>
                    <a:pt x="83608" y="0"/>
                  </a:cubicBezTo>
                  <a:close/>
                </a:path>
              </a:pathLst>
            </a:custGeom>
            <a:solidFill>
              <a:srgbClr val="013927">
                <a:alpha val="49804"/>
              </a:srgbClr>
            </a:solidFill>
            <a:ln w="57150" cap="rnd">
              <a:solidFill>
                <a:srgbClr val="013927">
                  <a:alpha val="49804"/>
                </a:srgbClr>
              </a:solidFill>
              <a:prstDash val="solid"/>
              <a:round/>
            </a:ln>
          </p:spPr>
        </p:sp>
        <p:sp>
          <p:nvSpPr>
            <p:cNvPr id="49" name="TextBox 49"/>
            <p:cNvSpPr txBox="1"/>
            <p:nvPr/>
          </p:nvSpPr>
          <p:spPr>
            <a:xfrm>
              <a:off x="0" y="9525"/>
              <a:ext cx="2438801" cy="263831"/>
            </a:xfrm>
            <a:prstGeom prst="rect">
              <a:avLst/>
            </a:prstGeom>
          </p:spPr>
          <p:txBody>
            <a:bodyPr lIns="50800" tIns="50800" rIns="50800" bIns="50800" rtlCol="0" anchor="ctr"/>
            <a:lstStyle/>
            <a:p>
              <a:pPr algn="ctr">
                <a:lnSpc>
                  <a:spcPts val="3599"/>
                </a:lnSpc>
              </a:pPr>
              <a:endParaRPr/>
            </a:p>
          </p:txBody>
        </p:sp>
      </p:grpSp>
      <p:grpSp>
        <p:nvGrpSpPr>
          <p:cNvPr id="50" name="Group 50"/>
          <p:cNvGrpSpPr/>
          <p:nvPr/>
        </p:nvGrpSpPr>
        <p:grpSpPr>
          <a:xfrm>
            <a:off x="7233024" y="7198584"/>
            <a:ext cx="909502" cy="909502"/>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927"/>
            </a:solidFill>
          </p:spPr>
        </p:sp>
        <p:sp>
          <p:nvSpPr>
            <p:cNvPr id="52" name="TextBox 52"/>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5</a:t>
              </a:r>
            </a:p>
          </p:txBody>
        </p:sp>
      </p:grpSp>
      <p:sp>
        <p:nvSpPr>
          <p:cNvPr id="53" name="AutoShape 53"/>
          <p:cNvSpPr/>
          <p:nvPr/>
        </p:nvSpPr>
        <p:spPr>
          <a:xfrm flipV="1">
            <a:off x="8142526" y="7653335"/>
            <a:ext cx="346630" cy="0"/>
          </a:xfrm>
          <a:prstGeom prst="line">
            <a:avLst/>
          </a:prstGeom>
          <a:ln w="38100" cap="flat">
            <a:solidFill>
              <a:srgbClr val="013927"/>
            </a:solidFill>
            <a:prstDash val="solid"/>
            <a:headEnd type="none" w="sm" len="sm"/>
            <a:tailEnd type="none" w="sm" len="sm"/>
          </a:ln>
        </p:spPr>
      </p:sp>
      <p:sp>
        <p:nvSpPr>
          <p:cNvPr id="54" name="TextBox 54"/>
          <p:cNvSpPr txBox="1"/>
          <p:nvPr/>
        </p:nvSpPr>
        <p:spPr>
          <a:xfrm>
            <a:off x="8981753" y="7474265"/>
            <a:ext cx="8277547" cy="405765"/>
          </a:xfrm>
          <a:prstGeom prst="rect">
            <a:avLst/>
          </a:prstGeom>
        </p:spPr>
        <p:txBody>
          <a:bodyPr lIns="0" tIns="0" rIns="0" bIns="0" rtlCol="0" anchor="t">
            <a:spAutoFit/>
          </a:bodyPr>
          <a:lstStyle/>
          <a:p>
            <a:pPr algn="just">
              <a:lnSpc>
                <a:spcPts val="3180"/>
              </a:lnSpc>
            </a:pPr>
            <a:r>
              <a:rPr lang="en-US" sz="3000" spc="-135">
                <a:solidFill>
                  <a:srgbClr val="FCFEF1"/>
                </a:solidFill>
                <a:ea typeface="윤명조"/>
              </a:rPr>
              <a:t>보너스 상관계수</a:t>
            </a:r>
          </a:p>
        </p:txBody>
      </p:sp>
      <p:grpSp>
        <p:nvGrpSpPr>
          <p:cNvPr id="55" name="Group 55"/>
          <p:cNvGrpSpPr/>
          <p:nvPr/>
        </p:nvGrpSpPr>
        <p:grpSpPr>
          <a:xfrm>
            <a:off x="17260140" y="187064"/>
            <a:ext cx="855751" cy="645213"/>
            <a:chOff x="0" y="0"/>
            <a:chExt cx="1141002" cy="860284"/>
          </a:xfrm>
        </p:grpSpPr>
        <p:grpSp>
          <p:nvGrpSpPr>
            <p:cNvPr id="56" name="Group 56"/>
            <p:cNvGrpSpPr/>
            <p:nvPr/>
          </p:nvGrpSpPr>
          <p:grpSpPr>
            <a:xfrm>
              <a:off x="0" y="0"/>
              <a:ext cx="1141002" cy="860284"/>
              <a:chOff x="0" y="0"/>
              <a:chExt cx="225383" cy="169933"/>
            </a:xfrm>
          </p:grpSpPr>
          <p:sp>
            <p:nvSpPr>
              <p:cNvPr id="57" name="Freeform 57"/>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58" name="TextBox 58"/>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59" name="TextBox 59"/>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37</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013927"/>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013927"/>
            </a:solidFill>
            <a:prstDash val="solid"/>
            <a:headEnd type="none" w="sm" len="sm"/>
            <a:tailEnd type="none" w="sm" len="sm"/>
          </a:ln>
        </p:spPr>
      </p:sp>
      <p:sp>
        <p:nvSpPr>
          <p:cNvPr id="4" name="Freeform 4"/>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60000"/>
            </a:blip>
            <a:stretch>
              <a:fillRect l="-22994" t="-247513" r="-24312" b="-245596"/>
            </a:stretch>
          </a:blipFill>
        </p:spPr>
      </p:sp>
      <p:sp>
        <p:nvSpPr>
          <p:cNvPr id="5" name="Freeform 5"/>
          <p:cNvSpPr/>
          <p:nvPr/>
        </p:nvSpPr>
        <p:spPr>
          <a:xfrm>
            <a:off x="7819112" y="1652023"/>
            <a:ext cx="9517537" cy="5474139"/>
          </a:xfrm>
          <a:custGeom>
            <a:avLst/>
            <a:gdLst/>
            <a:ahLst/>
            <a:cxnLst/>
            <a:rect l="l" t="t" r="r" b="b"/>
            <a:pathLst>
              <a:path w="9517537" h="5474139">
                <a:moveTo>
                  <a:pt x="0" y="0"/>
                </a:moveTo>
                <a:lnTo>
                  <a:pt x="9517537" y="0"/>
                </a:lnTo>
                <a:lnTo>
                  <a:pt x="9517537" y="5474139"/>
                </a:lnTo>
                <a:lnTo>
                  <a:pt x="0" y="5474139"/>
                </a:lnTo>
                <a:lnTo>
                  <a:pt x="0" y="0"/>
                </a:lnTo>
                <a:close/>
              </a:path>
            </a:pathLst>
          </a:custGeom>
          <a:blipFill>
            <a:blip r:embed="rId4"/>
            <a:stretch>
              <a:fillRect/>
            </a:stretch>
          </a:blipFill>
          <a:ln w="38100" cap="sq">
            <a:solidFill>
              <a:srgbClr val="000000"/>
            </a:solidFill>
            <a:prstDash val="solid"/>
            <a:miter/>
          </a:ln>
        </p:spPr>
      </p:sp>
      <p:sp>
        <p:nvSpPr>
          <p:cNvPr id="6" name="Freeform 6"/>
          <p:cNvSpPr/>
          <p:nvPr/>
        </p:nvSpPr>
        <p:spPr>
          <a:xfrm>
            <a:off x="1685219" y="2163245"/>
            <a:ext cx="10604486" cy="2930464"/>
          </a:xfrm>
          <a:custGeom>
            <a:avLst/>
            <a:gdLst/>
            <a:ahLst/>
            <a:cxnLst/>
            <a:rect l="l" t="t" r="r" b="b"/>
            <a:pathLst>
              <a:path w="10604486" h="2930464">
                <a:moveTo>
                  <a:pt x="0" y="0"/>
                </a:moveTo>
                <a:lnTo>
                  <a:pt x="10604486" y="0"/>
                </a:lnTo>
                <a:lnTo>
                  <a:pt x="10604486" y="2930465"/>
                </a:lnTo>
                <a:lnTo>
                  <a:pt x="0" y="2930465"/>
                </a:lnTo>
                <a:lnTo>
                  <a:pt x="0" y="0"/>
                </a:lnTo>
                <a:close/>
              </a:path>
            </a:pathLst>
          </a:custGeom>
          <a:blipFill>
            <a:blip r:embed="rId5"/>
            <a:stretch>
              <a:fillRect/>
            </a:stretch>
          </a:blipFill>
          <a:ln w="38100" cap="sq">
            <a:solidFill>
              <a:srgbClr val="000000"/>
            </a:solidFill>
            <a:prstDash val="solid"/>
            <a:miter/>
          </a:ln>
        </p:spPr>
      </p:sp>
      <p:sp>
        <p:nvSpPr>
          <p:cNvPr id="7" name="Freeform 7"/>
          <p:cNvSpPr/>
          <p:nvPr/>
        </p:nvSpPr>
        <p:spPr>
          <a:xfrm>
            <a:off x="951351" y="4702709"/>
            <a:ext cx="6238434" cy="3804980"/>
          </a:xfrm>
          <a:custGeom>
            <a:avLst/>
            <a:gdLst/>
            <a:ahLst/>
            <a:cxnLst/>
            <a:rect l="l" t="t" r="r" b="b"/>
            <a:pathLst>
              <a:path w="6238434" h="3804980">
                <a:moveTo>
                  <a:pt x="0" y="0"/>
                </a:moveTo>
                <a:lnTo>
                  <a:pt x="6238434" y="0"/>
                </a:lnTo>
                <a:lnTo>
                  <a:pt x="6238434" y="3804980"/>
                </a:lnTo>
                <a:lnTo>
                  <a:pt x="0" y="3804980"/>
                </a:lnTo>
                <a:lnTo>
                  <a:pt x="0" y="0"/>
                </a:lnTo>
                <a:close/>
              </a:path>
            </a:pathLst>
          </a:custGeom>
          <a:blipFill>
            <a:blip r:embed="rId6"/>
            <a:stretch>
              <a:fillRect l="-670" t="-5580" r="-670"/>
            </a:stretch>
          </a:blipFill>
          <a:ln w="38100" cap="sq">
            <a:solidFill>
              <a:srgbClr val="000000"/>
            </a:solidFill>
            <a:prstDash val="solid"/>
            <a:miter/>
          </a:ln>
        </p:spPr>
      </p:sp>
      <p:sp>
        <p:nvSpPr>
          <p:cNvPr id="8" name="TextBox 8"/>
          <p:cNvSpPr txBox="1"/>
          <p:nvPr/>
        </p:nvSpPr>
        <p:spPr>
          <a:xfrm>
            <a:off x="0" y="165100"/>
            <a:ext cx="10145998"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ea typeface="Nanum Myeongjo Ultra-Bold"/>
              </a:rPr>
              <a:t>주제 및 선정 배경</a:t>
            </a:r>
          </a:p>
        </p:txBody>
      </p:sp>
      <p:sp>
        <p:nvSpPr>
          <p:cNvPr id="9" name="TextBox 9"/>
          <p:cNvSpPr txBox="1"/>
          <p:nvPr/>
        </p:nvSpPr>
        <p:spPr>
          <a:xfrm>
            <a:off x="7819112" y="7549467"/>
            <a:ext cx="9800111" cy="1205865"/>
          </a:xfrm>
          <a:prstGeom prst="rect">
            <a:avLst/>
          </a:prstGeom>
        </p:spPr>
        <p:txBody>
          <a:bodyPr lIns="0" tIns="0" rIns="0" bIns="0" rtlCol="0" anchor="t">
            <a:spAutoFit/>
          </a:bodyPr>
          <a:lstStyle/>
          <a:p>
            <a:pPr>
              <a:lnSpc>
                <a:spcPts val="3180"/>
              </a:lnSpc>
            </a:pPr>
            <a:r>
              <a:rPr lang="en-US" sz="3000" spc="-135">
                <a:solidFill>
                  <a:srgbClr val="013927"/>
                </a:solidFill>
                <a:latin typeface="윤명조"/>
                <a:ea typeface="윤명조"/>
              </a:rPr>
              <a:t>1. 스타벅스의 대중적인 이미지와 높은 접근성</a:t>
            </a:r>
          </a:p>
          <a:p>
            <a:pPr>
              <a:lnSpc>
                <a:spcPts val="3180"/>
              </a:lnSpc>
            </a:pPr>
            <a:endParaRPr lang="en-US" sz="3000" spc="-135">
              <a:solidFill>
                <a:srgbClr val="013927"/>
              </a:solidFill>
              <a:latin typeface="윤명조"/>
              <a:ea typeface="윤명조"/>
            </a:endParaRPr>
          </a:p>
          <a:p>
            <a:pPr>
              <a:lnSpc>
                <a:spcPts val="3180"/>
              </a:lnSpc>
              <a:spcBef>
                <a:spcPct val="0"/>
              </a:spcBef>
            </a:pPr>
            <a:r>
              <a:rPr lang="en-US" sz="3000" spc="-135">
                <a:solidFill>
                  <a:srgbClr val="013927"/>
                </a:solidFill>
                <a:latin typeface="윤명조"/>
              </a:rPr>
              <a:t>2. </a:t>
            </a:r>
            <a:r>
              <a:rPr lang="en-US" sz="3000" spc="-135">
                <a:solidFill>
                  <a:srgbClr val="013927"/>
                </a:solidFill>
                <a:latin typeface="윤명조"/>
                <a:ea typeface="윤명조"/>
              </a:rPr>
              <a:t>스타벅스 개인화 니즈에 맞춘 ‘리저브 매장'에 대한 궁금증</a:t>
            </a:r>
          </a:p>
        </p:txBody>
      </p:sp>
      <p:sp>
        <p:nvSpPr>
          <p:cNvPr id="10" name="TextBox 10"/>
          <p:cNvSpPr txBox="1"/>
          <p:nvPr/>
        </p:nvSpPr>
        <p:spPr>
          <a:xfrm>
            <a:off x="250490" y="9415462"/>
            <a:ext cx="11272169" cy="717805"/>
          </a:xfrm>
          <a:prstGeom prst="rect">
            <a:avLst/>
          </a:prstGeom>
        </p:spPr>
        <p:txBody>
          <a:bodyPr lIns="0" tIns="0" rIns="0" bIns="0" rtlCol="0" anchor="t">
            <a:spAutoFit/>
          </a:bodyPr>
          <a:lstStyle/>
          <a:p>
            <a:pPr>
              <a:lnSpc>
                <a:spcPts val="1908"/>
              </a:lnSpc>
            </a:pPr>
            <a:r>
              <a:rPr lang="en-US" sz="1800" spc="-81">
                <a:solidFill>
                  <a:srgbClr val="013927"/>
                </a:solidFill>
                <a:latin typeface="윤명조"/>
                <a:ea typeface="윤명조"/>
              </a:rPr>
              <a:t>기사 1 : https://www.businesspost.co.kr/BP?command=article_view&amp;num=309638</a:t>
            </a:r>
          </a:p>
          <a:p>
            <a:pPr>
              <a:lnSpc>
                <a:spcPts val="1908"/>
              </a:lnSpc>
            </a:pPr>
            <a:r>
              <a:rPr lang="en-US" sz="1800" spc="-81">
                <a:solidFill>
                  <a:srgbClr val="013927"/>
                </a:solidFill>
                <a:latin typeface="윤명조"/>
                <a:ea typeface="윤명조"/>
              </a:rPr>
              <a:t>기사 2: http://www.realmeter.net/cvobhcklhlhqwio4h2o/</a:t>
            </a:r>
          </a:p>
          <a:p>
            <a:pPr>
              <a:lnSpc>
                <a:spcPts val="1908"/>
              </a:lnSpc>
              <a:spcBef>
                <a:spcPct val="0"/>
              </a:spcBef>
            </a:pPr>
            <a:r>
              <a:rPr lang="en-US" sz="1800" spc="-81">
                <a:solidFill>
                  <a:srgbClr val="013927"/>
                </a:solidFill>
                <a:latin typeface="윤명조"/>
                <a:ea typeface="윤명조"/>
              </a:rPr>
              <a:t>기사3: https://www.mk.co.kr/economy/view/2021/584043</a:t>
            </a:r>
          </a:p>
        </p:txBody>
      </p:sp>
      <p:sp>
        <p:nvSpPr>
          <p:cNvPr id="11" name="TextBox 11"/>
          <p:cNvSpPr txBox="1"/>
          <p:nvPr/>
        </p:nvSpPr>
        <p:spPr>
          <a:xfrm>
            <a:off x="13509490" y="330617"/>
            <a:ext cx="3452484" cy="405732"/>
          </a:xfrm>
          <a:prstGeom prst="rect">
            <a:avLst/>
          </a:prstGeom>
        </p:spPr>
        <p:txBody>
          <a:bodyPr lIns="0" tIns="0" rIns="0" bIns="0" rtlCol="0" anchor="t">
            <a:spAutoFit/>
          </a:bodyPr>
          <a:lstStyle/>
          <a:p>
            <a:pPr marL="0" lvl="0" indent="0" algn="r">
              <a:lnSpc>
                <a:spcPts val="3178"/>
              </a:lnSpc>
            </a:pPr>
            <a:r>
              <a:rPr lang="en-US" sz="2998" spc="-134">
                <a:solidFill>
                  <a:srgbClr val="013927"/>
                </a:solidFill>
                <a:latin typeface="윤명조"/>
                <a:ea typeface="윤명조"/>
              </a:rPr>
              <a:t>00. 프로젝트 소개</a:t>
            </a:r>
          </a:p>
        </p:txBody>
      </p:sp>
      <p:grpSp>
        <p:nvGrpSpPr>
          <p:cNvPr id="12" name="Group 12"/>
          <p:cNvGrpSpPr/>
          <p:nvPr/>
        </p:nvGrpSpPr>
        <p:grpSpPr>
          <a:xfrm>
            <a:off x="17260140" y="187064"/>
            <a:ext cx="855751" cy="645213"/>
            <a:chOff x="0" y="0"/>
            <a:chExt cx="1141002" cy="860284"/>
          </a:xfrm>
        </p:grpSpPr>
        <p:grpSp>
          <p:nvGrpSpPr>
            <p:cNvPr id="13" name="Group 13"/>
            <p:cNvGrpSpPr/>
            <p:nvPr/>
          </p:nvGrpSpPr>
          <p:grpSpPr>
            <a:xfrm>
              <a:off x="0" y="0"/>
              <a:ext cx="1141002" cy="860284"/>
              <a:chOff x="0" y="0"/>
              <a:chExt cx="225383" cy="169933"/>
            </a:xfrm>
          </p:grpSpPr>
          <p:sp>
            <p:nvSpPr>
              <p:cNvPr id="14" name="Freeform 14"/>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5" name="TextBox 15"/>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6" name="TextBox 16"/>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2</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13899" y="0"/>
            <a:ext cx="6653601" cy="10287000"/>
            <a:chOff x="0" y="0"/>
            <a:chExt cx="1752389" cy="2709333"/>
          </a:xfrm>
        </p:grpSpPr>
        <p:sp>
          <p:nvSpPr>
            <p:cNvPr id="3" name="Freeform 3"/>
            <p:cNvSpPr/>
            <p:nvPr/>
          </p:nvSpPr>
          <p:spPr>
            <a:xfrm>
              <a:off x="0" y="0"/>
              <a:ext cx="1752389" cy="2709333"/>
            </a:xfrm>
            <a:custGeom>
              <a:avLst/>
              <a:gdLst/>
              <a:ahLst/>
              <a:cxnLst/>
              <a:rect l="l" t="t" r="r" b="b"/>
              <a:pathLst>
                <a:path w="1752389" h="2709333">
                  <a:moveTo>
                    <a:pt x="0" y="0"/>
                  </a:moveTo>
                  <a:lnTo>
                    <a:pt x="1752389" y="0"/>
                  </a:lnTo>
                  <a:lnTo>
                    <a:pt x="1752389" y="2709333"/>
                  </a:lnTo>
                  <a:lnTo>
                    <a:pt x="0" y="2709333"/>
                  </a:lnTo>
                  <a:close/>
                </a:path>
              </a:pathLst>
            </a:custGeom>
            <a:solidFill>
              <a:srgbClr val="013927"/>
            </a:solidFill>
          </p:spPr>
        </p:sp>
        <p:sp>
          <p:nvSpPr>
            <p:cNvPr id="4" name="TextBox 4"/>
            <p:cNvSpPr txBox="1"/>
            <p:nvPr/>
          </p:nvSpPr>
          <p:spPr>
            <a:xfrm>
              <a:off x="0" y="28575"/>
              <a:ext cx="1752389" cy="2680758"/>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6667500" y="1023937"/>
            <a:ext cx="11825507" cy="4763"/>
          </a:xfrm>
          <a:prstGeom prst="line">
            <a:avLst/>
          </a:prstGeom>
          <a:ln w="9525" cap="flat">
            <a:solidFill>
              <a:srgbClr val="013927"/>
            </a:solidFill>
            <a:prstDash val="solid"/>
            <a:headEnd type="none" w="sm" len="sm"/>
            <a:tailEnd type="none" w="sm" len="sm"/>
          </a:ln>
        </p:spPr>
      </p:sp>
      <p:sp>
        <p:nvSpPr>
          <p:cNvPr id="6" name="AutoShape 6"/>
          <p:cNvSpPr/>
          <p:nvPr/>
        </p:nvSpPr>
        <p:spPr>
          <a:xfrm>
            <a:off x="6667500" y="9258300"/>
            <a:ext cx="11825507" cy="0"/>
          </a:xfrm>
          <a:prstGeom prst="line">
            <a:avLst/>
          </a:prstGeom>
          <a:ln w="9525" cap="flat">
            <a:solidFill>
              <a:srgbClr val="013927"/>
            </a:solidFill>
            <a:prstDash val="solid"/>
            <a:headEnd type="none" w="sm" len="sm"/>
            <a:tailEnd type="none" w="sm" len="sm"/>
          </a:ln>
        </p:spPr>
      </p:sp>
      <p:sp>
        <p:nvSpPr>
          <p:cNvPr id="7" name="TextBox 7"/>
          <p:cNvSpPr txBox="1"/>
          <p:nvPr/>
        </p:nvSpPr>
        <p:spPr>
          <a:xfrm>
            <a:off x="601250" y="1725319"/>
            <a:ext cx="5451101" cy="939800"/>
          </a:xfrm>
          <a:prstGeom prst="rect">
            <a:avLst/>
          </a:prstGeom>
        </p:spPr>
        <p:txBody>
          <a:bodyPr lIns="0" tIns="0" rIns="0" bIns="0" rtlCol="0" anchor="t">
            <a:spAutoFit/>
          </a:bodyPr>
          <a:lstStyle/>
          <a:p>
            <a:pPr>
              <a:lnSpc>
                <a:spcPts val="7150"/>
              </a:lnSpc>
            </a:pPr>
            <a:r>
              <a:rPr lang="en-US" sz="6500" spc="-292">
                <a:solidFill>
                  <a:srgbClr val="E8F6EE"/>
                </a:solidFill>
                <a:ea typeface="Nanum Myeongjo Ultra-Bold"/>
              </a:rPr>
              <a:t>데이터 시각화</a:t>
            </a:r>
          </a:p>
        </p:txBody>
      </p:sp>
      <p:sp>
        <p:nvSpPr>
          <p:cNvPr id="8" name="AutoShape 8"/>
          <p:cNvSpPr/>
          <p:nvPr/>
        </p:nvSpPr>
        <p:spPr>
          <a:xfrm flipV="1">
            <a:off x="2" y="1033462"/>
            <a:ext cx="6667498" cy="4763"/>
          </a:xfrm>
          <a:prstGeom prst="line">
            <a:avLst/>
          </a:prstGeom>
          <a:ln w="9525" cap="flat">
            <a:solidFill>
              <a:srgbClr val="E8F6EE"/>
            </a:solidFill>
            <a:prstDash val="solid"/>
            <a:headEnd type="none" w="sm" len="sm"/>
            <a:tailEnd type="none" w="sm" len="sm"/>
          </a:ln>
        </p:spPr>
      </p:sp>
      <p:sp>
        <p:nvSpPr>
          <p:cNvPr id="9" name="AutoShape 9"/>
          <p:cNvSpPr/>
          <p:nvPr/>
        </p:nvSpPr>
        <p:spPr>
          <a:xfrm>
            <a:off x="2" y="9267825"/>
            <a:ext cx="6667498" cy="0"/>
          </a:xfrm>
          <a:prstGeom prst="line">
            <a:avLst/>
          </a:prstGeom>
          <a:ln w="9525" cap="flat">
            <a:solidFill>
              <a:srgbClr val="E8F6EE"/>
            </a:solidFill>
            <a:prstDash val="solid"/>
            <a:headEnd type="none" w="sm" len="sm"/>
            <a:tailEnd type="none" w="sm" len="sm"/>
          </a:ln>
        </p:spPr>
      </p:sp>
      <p:sp>
        <p:nvSpPr>
          <p:cNvPr id="10" name="TextBox 10"/>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rPr>
              <a:t>0</a:t>
            </a:r>
            <a:r>
              <a:rPr lang="en-US" sz="1999" spc="-99">
                <a:solidFill>
                  <a:srgbClr val="E8F6EE"/>
                </a:solidFill>
                <a:latin typeface="윤명조"/>
                <a:ea typeface="윤명조"/>
              </a:rPr>
              <a:t>2. 프로젝트 수행 절차</a:t>
            </a:r>
          </a:p>
        </p:txBody>
      </p:sp>
      <p:sp>
        <p:nvSpPr>
          <p:cNvPr id="11" name="Freeform 11"/>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2">
              <a:alphaModFix amt="60000"/>
            </a:blip>
            <a:stretch>
              <a:fillRect l="-22994" t="-247513" r="-24312" b="-245596"/>
            </a:stretch>
          </a:blipFill>
        </p:spPr>
      </p:sp>
      <p:grpSp>
        <p:nvGrpSpPr>
          <p:cNvPr id="12" name="Group 12"/>
          <p:cNvGrpSpPr/>
          <p:nvPr/>
        </p:nvGrpSpPr>
        <p:grpSpPr>
          <a:xfrm>
            <a:off x="8489156" y="1992191"/>
            <a:ext cx="9259824" cy="1037899"/>
            <a:chOff x="0" y="0"/>
            <a:chExt cx="2438801" cy="273356"/>
          </a:xfrm>
        </p:grpSpPr>
        <p:sp>
          <p:nvSpPr>
            <p:cNvPr id="13" name="Freeform 13"/>
            <p:cNvSpPr/>
            <p:nvPr/>
          </p:nvSpPr>
          <p:spPr>
            <a:xfrm>
              <a:off x="0" y="0"/>
              <a:ext cx="2438802" cy="273356"/>
            </a:xfrm>
            <a:custGeom>
              <a:avLst/>
              <a:gdLst/>
              <a:ahLst/>
              <a:cxnLst/>
              <a:rect l="l" t="t" r="r" b="b"/>
              <a:pathLst>
                <a:path w="2438802" h="273356">
                  <a:moveTo>
                    <a:pt x="83608" y="0"/>
                  </a:moveTo>
                  <a:lnTo>
                    <a:pt x="2355194" y="0"/>
                  </a:lnTo>
                  <a:cubicBezTo>
                    <a:pt x="2401369" y="0"/>
                    <a:pt x="2438802" y="37432"/>
                    <a:pt x="2438802" y="83608"/>
                  </a:cubicBezTo>
                  <a:lnTo>
                    <a:pt x="2438802" y="189748"/>
                  </a:lnTo>
                  <a:cubicBezTo>
                    <a:pt x="2438802" y="235924"/>
                    <a:pt x="2401369" y="273356"/>
                    <a:pt x="2355194" y="273356"/>
                  </a:cubicBezTo>
                  <a:lnTo>
                    <a:pt x="83608" y="273356"/>
                  </a:lnTo>
                  <a:cubicBezTo>
                    <a:pt x="37432" y="273356"/>
                    <a:pt x="0" y="235924"/>
                    <a:pt x="0" y="189748"/>
                  </a:cubicBezTo>
                  <a:lnTo>
                    <a:pt x="0" y="83608"/>
                  </a:lnTo>
                  <a:cubicBezTo>
                    <a:pt x="0" y="37432"/>
                    <a:pt x="37432" y="0"/>
                    <a:pt x="83608" y="0"/>
                  </a:cubicBezTo>
                  <a:close/>
                </a:path>
              </a:pathLst>
            </a:custGeom>
            <a:solidFill>
              <a:srgbClr val="013927">
                <a:alpha val="49804"/>
              </a:srgbClr>
            </a:solidFill>
            <a:ln w="57150" cap="rnd">
              <a:solidFill>
                <a:srgbClr val="013927">
                  <a:alpha val="49804"/>
                </a:srgbClr>
              </a:solidFill>
              <a:prstDash val="solid"/>
              <a:round/>
            </a:ln>
          </p:spPr>
        </p:sp>
        <p:sp>
          <p:nvSpPr>
            <p:cNvPr id="14" name="TextBox 14"/>
            <p:cNvSpPr txBox="1"/>
            <p:nvPr/>
          </p:nvSpPr>
          <p:spPr>
            <a:xfrm>
              <a:off x="0" y="9525"/>
              <a:ext cx="2438801" cy="263831"/>
            </a:xfrm>
            <a:prstGeom prst="rect">
              <a:avLst/>
            </a:prstGeom>
          </p:spPr>
          <p:txBody>
            <a:bodyPr lIns="50800" tIns="50800" rIns="50800" bIns="50800" rtlCol="0" anchor="ctr"/>
            <a:lstStyle/>
            <a:p>
              <a:pPr algn="ctr">
                <a:lnSpc>
                  <a:spcPts val="3599"/>
                </a:lnSpc>
              </a:pPr>
              <a:endParaRPr/>
            </a:p>
          </p:txBody>
        </p:sp>
      </p:grpSp>
      <p:grpSp>
        <p:nvGrpSpPr>
          <p:cNvPr id="15" name="Group 15"/>
          <p:cNvGrpSpPr/>
          <p:nvPr/>
        </p:nvGrpSpPr>
        <p:grpSpPr>
          <a:xfrm>
            <a:off x="7233024" y="2056389"/>
            <a:ext cx="909502" cy="90950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927"/>
            </a:solidFill>
          </p:spPr>
        </p:sp>
        <p:sp>
          <p:nvSpPr>
            <p:cNvPr id="17" name="TextBox 17"/>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1</a:t>
              </a:r>
            </a:p>
          </p:txBody>
        </p:sp>
      </p:grpSp>
      <p:sp>
        <p:nvSpPr>
          <p:cNvPr id="18" name="AutoShape 18"/>
          <p:cNvSpPr/>
          <p:nvPr/>
        </p:nvSpPr>
        <p:spPr>
          <a:xfrm>
            <a:off x="8142526" y="2511140"/>
            <a:ext cx="346630" cy="0"/>
          </a:xfrm>
          <a:prstGeom prst="line">
            <a:avLst/>
          </a:prstGeom>
          <a:ln w="38100" cap="flat">
            <a:solidFill>
              <a:srgbClr val="013927"/>
            </a:solidFill>
            <a:prstDash val="solid"/>
            <a:headEnd type="none" w="sm" len="sm"/>
            <a:tailEnd type="none" w="sm" len="sm"/>
          </a:ln>
        </p:spPr>
      </p:sp>
      <p:sp>
        <p:nvSpPr>
          <p:cNvPr id="19" name="TextBox 19"/>
          <p:cNvSpPr txBox="1"/>
          <p:nvPr/>
        </p:nvSpPr>
        <p:spPr>
          <a:xfrm>
            <a:off x="8981753" y="2332070"/>
            <a:ext cx="8277547" cy="405765"/>
          </a:xfrm>
          <a:prstGeom prst="rect">
            <a:avLst/>
          </a:prstGeom>
        </p:spPr>
        <p:txBody>
          <a:bodyPr lIns="0" tIns="0" rIns="0" bIns="0" rtlCol="0" anchor="t">
            <a:spAutoFit/>
          </a:bodyPr>
          <a:lstStyle/>
          <a:p>
            <a:pPr algn="just">
              <a:lnSpc>
                <a:spcPts val="3180"/>
              </a:lnSpc>
            </a:pPr>
            <a:r>
              <a:rPr lang="en-US" sz="3000" spc="-135">
                <a:solidFill>
                  <a:srgbClr val="FCFEF1"/>
                </a:solidFill>
                <a:latin typeface="윤명조"/>
                <a:ea typeface="윤명조"/>
              </a:rPr>
              <a:t>가설1</a:t>
            </a:r>
          </a:p>
        </p:txBody>
      </p:sp>
      <p:grpSp>
        <p:nvGrpSpPr>
          <p:cNvPr id="20" name="Group 20"/>
          <p:cNvGrpSpPr/>
          <p:nvPr/>
        </p:nvGrpSpPr>
        <p:grpSpPr>
          <a:xfrm>
            <a:off x="8489156" y="3277740"/>
            <a:ext cx="9259824" cy="1037899"/>
            <a:chOff x="0" y="0"/>
            <a:chExt cx="2438801" cy="273356"/>
          </a:xfrm>
        </p:grpSpPr>
        <p:sp>
          <p:nvSpPr>
            <p:cNvPr id="21" name="Freeform 21"/>
            <p:cNvSpPr/>
            <p:nvPr/>
          </p:nvSpPr>
          <p:spPr>
            <a:xfrm>
              <a:off x="0" y="0"/>
              <a:ext cx="2438802" cy="273356"/>
            </a:xfrm>
            <a:custGeom>
              <a:avLst/>
              <a:gdLst/>
              <a:ahLst/>
              <a:cxnLst/>
              <a:rect l="l" t="t" r="r" b="b"/>
              <a:pathLst>
                <a:path w="2438802" h="273356">
                  <a:moveTo>
                    <a:pt x="83608" y="0"/>
                  </a:moveTo>
                  <a:lnTo>
                    <a:pt x="2355194" y="0"/>
                  </a:lnTo>
                  <a:cubicBezTo>
                    <a:pt x="2401369" y="0"/>
                    <a:pt x="2438802" y="37432"/>
                    <a:pt x="2438802" y="83608"/>
                  </a:cubicBezTo>
                  <a:lnTo>
                    <a:pt x="2438802" y="189748"/>
                  </a:lnTo>
                  <a:cubicBezTo>
                    <a:pt x="2438802" y="235924"/>
                    <a:pt x="2401369" y="273356"/>
                    <a:pt x="2355194" y="273356"/>
                  </a:cubicBezTo>
                  <a:lnTo>
                    <a:pt x="83608" y="273356"/>
                  </a:lnTo>
                  <a:cubicBezTo>
                    <a:pt x="37432" y="273356"/>
                    <a:pt x="0" y="235924"/>
                    <a:pt x="0" y="189748"/>
                  </a:cubicBezTo>
                  <a:lnTo>
                    <a:pt x="0" y="83608"/>
                  </a:lnTo>
                  <a:cubicBezTo>
                    <a:pt x="0" y="37432"/>
                    <a:pt x="37432" y="0"/>
                    <a:pt x="83608" y="0"/>
                  </a:cubicBezTo>
                  <a:close/>
                </a:path>
              </a:pathLst>
            </a:custGeom>
            <a:solidFill>
              <a:srgbClr val="013927">
                <a:alpha val="49804"/>
              </a:srgbClr>
            </a:solidFill>
            <a:ln w="57150" cap="rnd">
              <a:solidFill>
                <a:srgbClr val="013927">
                  <a:alpha val="49804"/>
                </a:srgbClr>
              </a:solidFill>
              <a:prstDash val="solid"/>
              <a:round/>
            </a:ln>
          </p:spPr>
        </p:sp>
        <p:sp>
          <p:nvSpPr>
            <p:cNvPr id="22" name="TextBox 22"/>
            <p:cNvSpPr txBox="1"/>
            <p:nvPr/>
          </p:nvSpPr>
          <p:spPr>
            <a:xfrm>
              <a:off x="0" y="9525"/>
              <a:ext cx="2438801" cy="263831"/>
            </a:xfrm>
            <a:prstGeom prst="rect">
              <a:avLst/>
            </a:prstGeom>
          </p:spPr>
          <p:txBody>
            <a:bodyPr lIns="50800" tIns="50800" rIns="50800" bIns="50800" rtlCol="0" anchor="ctr"/>
            <a:lstStyle/>
            <a:p>
              <a:pPr algn="ctr">
                <a:lnSpc>
                  <a:spcPts val="3599"/>
                </a:lnSpc>
              </a:pPr>
              <a:endParaRPr/>
            </a:p>
          </p:txBody>
        </p:sp>
      </p:grpSp>
      <p:grpSp>
        <p:nvGrpSpPr>
          <p:cNvPr id="23" name="Group 23"/>
          <p:cNvGrpSpPr/>
          <p:nvPr/>
        </p:nvGrpSpPr>
        <p:grpSpPr>
          <a:xfrm>
            <a:off x="7233024" y="3341938"/>
            <a:ext cx="909502" cy="90950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1111"/>
            </a:solidFill>
          </p:spPr>
        </p:sp>
        <p:sp>
          <p:nvSpPr>
            <p:cNvPr id="25" name="TextBox 25"/>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2</a:t>
              </a:r>
            </a:p>
          </p:txBody>
        </p:sp>
      </p:grpSp>
      <p:sp>
        <p:nvSpPr>
          <p:cNvPr id="26" name="AutoShape 26"/>
          <p:cNvSpPr/>
          <p:nvPr/>
        </p:nvSpPr>
        <p:spPr>
          <a:xfrm flipV="1">
            <a:off x="8142526" y="3796689"/>
            <a:ext cx="346630" cy="0"/>
          </a:xfrm>
          <a:prstGeom prst="line">
            <a:avLst/>
          </a:prstGeom>
          <a:ln w="38100" cap="flat">
            <a:solidFill>
              <a:srgbClr val="013927"/>
            </a:solidFill>
            <a:prstDash val="solid"/>
            <a:headEnd type="none" w="sm" len="sm"/>
            <a:tailEnd type="none" w="sm" len="sm"/>
          </a:ln>
        </p:spPr>
      </p:sp>
      <p:sp>
        <p:nvSpPr>
          <p:cNvPr id="27" name="TextBox 27"/>
          <p:cNvSpPr txBox="1"/>
          <p:nvPr/>
        </p:nvSpPr>
        <p:spPr>
          <a:xfrm>
            <a:off x="8981753" y="3617619"/>
            <a:ext cx="8277547" cy="405765"/>
          </a:xfrm>
          <a:prstGeom prst="rect">
            <a:avLst/>
          </a:prstGeom>
        </p:spPr>
        <p:txBody>
          <a:bodyPr lIns="0" tIns="0" rIns="0" bIns="0" rtlCol="0" anchor="t">
            <a:spAutoFit/>
          </a:bodyPr>
          <a:lstStyle/>
          <a:p>
            <a:pPr algn="just">
              <a:lnSpc>
                <a:spcPts val="3180"/>
              </a:lnSpc>
            </a:pPr>
            <a:r>
              <a:rPr lang="en-US" sz="3000" spc="-135">
                <a:solidFill>
                  <a:srgbClr val="FCFEF1"/>
                </a:solidFill>
                <a:latin typeface="윤명조"/>
                <a:ea typeface="윤명조"/>
              </a:rPr>
              <a:t>가설2</a:t>
            </a:r>
          </a:p>
        </p:txBody>
      </p:sp>
      <p:grpSp>
        <p:nvGrpSpPr>
          <p:cNvPr id="28" name="Group 28"/>
          <p:cNvGrpSpPr/>
          <p:nvPr/>
        </p:nvGrpSpPr>
        <p:grpSpPr>
          <a:xfrm>
            <a:off x="8489156" y="4563288"/>
            <a:ext cx="9259824" cy="1037899"/>
            <a:chOff x="0" y="0"/>
            <a:chExt cx="2438801" cy="273356"/>
          </a:xfrm>
        </p:grpSpPr>
        <p:sp>
          <p:nvSpPr>
            <p:cNvPr id="29" name="Freeform 29"/>
            <p:cNvSpPr/>
            <p:nvPr/>
          </p:nvSpPr>
          <p:spPr>
            <a:xfrm>
              <a:off x="0" y="0"/>
              <a:ext cx="2438802" cy="273356"/>
            </a:xfrm>
            <a:custGeom>
              <a:avLst/>
              <a:gdLst/>
              <a:ahLst/>
              <a:cxnLst/>
              <a:rect l="l" t="t" r="r" b="b"/>
              <a:pathLst>
                <a:path w="2438802" h="273356">
                  <a:moveTo>
                    <a:pt x="83608" y="0"/>
                  </a:moveTo>
                  <a:lnTo>
                    <a:pt x="2355194" y="0"/>
                  </a:lnTo>
                  <a:cubicBezTo>
                    <a:pt x="2401369" y="0"/>
                    <a:pt x="2438802" y="37432"/>
                    <a:pt x="2438802" y="83608"/>
                  </a:cubicBezTo>
                  <a:lnTo>
                    <a:pt x="2438802" y="189748"/>
                  </a:lnTo>
                  <a:cubicBezTo>
                    <a:pt x="2438802" y="235924"/>
                    <a:pt x="2401369" y="273356"/>
                    <a:pt x="2355194" y="273356"/>
                  </a:cubicBezTo>
                  <a:lnTo>
                    <a:pt x="83608" y="273356"/>
                  </a:lnTo>
                  <a:cubicBezTo>
                    <a:pt x="37432" y="273356"/>
                    <a:pt x="0" y="235924"/>
                    <a:pt x="0" y="189748"/>
                  </a:cubicBezTo>
                  <a:lnTo>
                    <a:pt x="0" y="83608"/>
                  </a:lnTo>
                  <a:cubicBezTo>
                    <a:pt x="0" y="37432"/>
                    <a:pt x="37432" y="0"/>
                    <a:pt x="83608" y="0"/>
                  </a:cubicBezTo>
                  <a:close/>
                </a:path>
              </a:pathLst>
            </a:custGeom>
            <a:solidFill>
              <a:srgbClr val="013927">
                <a:alpha val="49804"/>
              </a:srgbClr>
            </a:solidFill>
            <a:ln w="57150" cap="rnd">
              <a:solidFill>
                <a:srgbClr val="013927">
                  <a:alpha val="49804"/>
                </a:srgbClr>
              </a:solidFill>
              <a:prstDash val="solid"/>
              <a:round/>
            </a:ln>
          </p:spPr>
        </p:sp>
        <p:sp>
          <p:nvSpPr>
            <p:cNvPr id="30" name="TextBox 30"/>
            <p:cNvSpPr txBox="1"/>
            <p:nvPr/>
          </p:nvSpPr>
          <p:spPr>
            <a:xfrm>
              <a:off x="0" y="9525"/>
              <a:ext cx="2438801" cy="263831"/>
            </a:xfrm>
            <a:prstGeom prst="rect">
              <a:avLst/>
            </a:prstGeom>
          </p:spPr>
          <p:txBody>
            <a:bodyPr lIns="50800" tIns="50800" rIns="50800" bIns="50800" rtlCol="0" anchor="ctr"/>
            <a:lstStyle/>
            <a:p>
              <a:pPr algn="ctr">
                <a:lnSpc>
                  <a:spcPts val="3599"/>
                </a:lnSpc>
              </a:pPr>
              <a:endParaRPr/>
            </a:p>
          </p:txBody>
        </p:sp>
      </p:grpSp>
      <p:grpSp>
        <p:nvGrpSpPr>
          <p:cNvPr id="31" name="Group 31"/>
          <p:cNvGrpSpPr/>
          <p:nvPr/>
        </p:nvGrpSpPr>
        <p:grpSpPr>
          <a:xfrm>
            <a:off x="7233024" y="4627487"/>
            <a:ext cx="909502" cy="90950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927"/>
            </a:solidFill>
          </p:spPr>
        </p:sp>
        <p:sp>
          <p:nvSpPr>
            <p:cNvPr id="33" name="TextBox 33"/>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3</a:t>
              </a:r>
            </a:p>
          </p:txBody>
        </p:sp>
      </p:grpSp>
      <p:sp>
        <p:nvSpPr>
          <p:cNvPr id="34" name="AutoShape 34"/>
          <p:cNvSpPr/>
          <p:nvPr/>
        </p:nvSpPr>
        <p:spPr>
          <a:xfrm flipV="1">
            <a:off x="8142526" y="5082238"/>
            <a:ext cx="346630" cy="0"/>
          </a:xfrm>
          <a:prstGeom prst="line">
            <a:avLst/>
          </a:prstGeom>
          <a:ln w="38100" cap="flat">
            <a:solidFill>
              <a:srgbClr val="013927"/>
            </a:solidFill>
            <a:prstDash val="solid"/>
            <a:headEnd type="none" w="sm" len="sm"/>
            <a:tailEnd type="none" w="sm" len="sm"/>
          </a:ln>
        </p:spPr>
      </p:sp>
      <p:sp>
        <p:nvSpPr>
          <p:cNvPr id="35" name="TextBox 35"/>
          <p:cNvSpPr txBox="1"/>
          <p:nvPr/>
        </p:nvSpPr>
        <p:spPr>
          <a:xfrm>
            <a:off x="8981753" y="4903168"/>
            <a:ext cx="8277547" cy="405765"/>
          </a:xfrm>
          <a:prstGeom prst="rect">
            <a:avLst/>
          </a:prstGeom>
        </p:spPr>
        <p:txBody>
          <a:bodyPr lIns="0" tIns="0" rIns="0" bIns="0" rtlCol="0" anchor="t">
            <a:spAutoFit/>
          </a:bodyPr>
          <a:lstStyle/>
          <a:p>
            <a:pPr algn="just">
              <a:lnSpc>
                <a:spcPts val="3180"/>
              </a:lnSpc>
            </a:pPr>
            <a:r>
              <a:rPr lang="en-US" sz="3000" spc="-135">
                <a:solidFill>
                  <a:srgbClr val="FCFEF1"/>
                </a:solidFill>
                <a:latin typeface="윤명조"/>
                <a:ea typeface="윤명조"/>
              </a:rPr>
              <a:t>가설3</a:t>
            </a:r>
          </a:p>
        </p:txBody>
      </p:sp>
      <p:grpSp>
        <p:nvGrpSpPr>
          <p:cNvPr id="36" name="Group 36"/>
          <p:cNvGrpSpPr/>
          <p:nvPr/>
        </p:nvGrpSpPr>
        <p:grpSpPr>
          <a:xfrm>
            <a:off x="8489156" y="5848837"/>
            <a:ext cx="9259824" cy="1037899"/>
            <a:chOff x="0" y="0"/>
            <a:chExt cx="2438801" cy="273356"/>
          </a:xfrm>
        </p:grpSpPr>
        <p:sp>
          <p:nvSpPr>
            <p:cNvPr id="37" name="Freeform 37"/>
            <p:cNvSpPr/>
            <p:nvPr/>
          </p:nvSpPr>
          <p:spPr>
            <a:xfrm>
              <a:off x="0" y="0"/>
              <a:ext cx="2438802" cy="273356"/>
            </a:xfrm>
            <a:custGeom>
              <a:avLst/>
              <a:gdLst/>
              <a:ahLst/>
              <a:cxnLst/>
              <a:rect l="l" t="t" r="r" b="b"/>
              <a:pathLst>
                <a:path w="2438802" h="273356">
                  <a:moveTo>
                    <a:pt x="83608" y="0"/>
                  </a:moveTo>
                  <a:lnTo>
                    <a:pt x="2355194" y="0"/>
                  </a:lnTo>
                  <a:cubicBezTo>
                    <a:pt x="2401369" y="0"/>
                    <a:pt x="2438802" y="37432"/>
                    <a:pt x="2438802" y="83608"/>
                  </a:cubicBezTo>
                  <a:lnTo>
                    <a:pt x="2438802" y="189748"/>
                  </a:lnTo>
                  <a:cubicBezTo>
                    <a:pt x="2438802" y="235924"/>
                    <a:pt x="2401369" y="273356"/>
                    <a:pt x="2355194" y="273356"/>
                  </a:cubicBezTo>
                  <a:lnTo>
                    <a:pt x="83608" y="273356"/>
                  </a:lnTo>
                  <a:cubicBezTo>
                    <a:pt x="37432" y="273356"/>
                    <a:pt x="0" y="235924"/>
                    <a:pt x="0" y="189748"/>
                  </a:cubicBezTo>
                  <a:lnTo>
                    <a:pt x="0" y="83608"/>
                  </a:lnTo>
                  <a:cubicBezTo>
                    <a:pt x="0" y="37432"/>
                    <a:pt x="37432" y="0"/>
                    <a:pt x="83608" y="0"/>
                  </a:cubicBezTo>
                  <a:close/>
                </a:path>
              </a:pathLst>
            </a:custGeom>
            <a:solidFill>
              <a:srgbClr val="013927">
                <a:alpha val="49804"/>
              </a:srgbClr>
            </a:solidFill>
            <a:ln w="57150" cap="rnd">
              <a:solidFill>
                <a:srgbClr val="013927">
                  <a:alpha val="49804"/>
                </a:srgbClr>
              </a:solidFill>
              <a:prstDash val="solid"/>
              <a:round/>
            </a:ln>
          </p:spPr>
        </p:sp>
        <p:sp>
          <p:nvSpPr>
            <p:cNvPr id="38" name="TextBox 38"/>
            <p:cNvSpPr txBox="1"/>
            <p:nvPr/>
          </p:nvSpPr>
          <p:spPr>
            <a:xfrm>
              <a:off x="0" y="9525"/>
              <a:ext cx="2438801" cy="263831"/>
            </a:xfrm>
            <a:prstGeom prst="rect">
              <a:avLst/>
            </a:prstGeom>
          </p:spPr>
          <p:txBody>
            <a:bodyPr lIns="50800" tIns="50800" rIns="50800" bIns="50800" rtlCol="0" anchor="ctr"/>
            <a:lstStyle/>
            <a:p>
              <a:pPr algn="ctr">
                <a:lnSpc>
                  <a:spcPts val="3599"/>
                </a:lnSpc>
              </a:pPr>
              <a:endParaRPr/>
            </a:p>
          </p:txBody>
        </p:sp>
      </p:grpSp>
      <p:grpSp>
        <p:nvGrpSpPr>
          <p:cNvPr id="39" name="Group 39"/>
          <p:cNvGrpSpPr/>
          <p:nvPr/>
        </p:nvGrpSpPr>
        <p:grpSpPr>
          <a:xfrm>
            <a:off x="7233024" y="5913035"/>
            <a:ext cx="909502" cy="909502"/>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1111"/>
            </a:solidFill>
          </p:spPr>
        </p:sp>
        <p:sp>
          <p:nvSpPr>
            <p:cNvPr id="41" name="TextBox 41"/>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4</a:t>
              </a:r>
            </a:p>
          </p:txBody>
        </p:sp>
      </p:grpSp>
      <p:sp>
        <p:nvSpPr>
          <p:cNvPr id="42" name="AutoShape 42"/>
          <p:cNvSpPr/>
          <p:nvPr/>
        </p:nvSpPr>
        <p:spPr>
          <a:xfrm flipV="1">
            <a:off x="8142526" y="6367786"/>
            <a:ext cx="346630" cy="0"/>
          </a:xfrm>
          <a:prstGeom prst="line">
            <a:avLst/>
          </a:prstGeom>
          <a:ln w="38100" cap="flat">
            <a:solidFill>
              <a:srgbClr val="013927"/>
            </a:solidFill>
            <a:prstDash val="solid"/>
            <a:headEnd type="none" w="sm" len="sm"/>
            <a:tailEnd type="none" w="sm" len="sm"/>
          </a:ln>
        </p:spPr>
      </p:sp>
      <p:sp>
        <p:nvSpPr>
          <p:cNvPr id="43" name="TextBox 43"/>
          <p:cNvSpPr txBox="1"/>
          <p:nvPr/>
        </p:nvSpPr>
        <p:spPr>
          <a:xfrm>
            <a:off x="8981753" y="6188716"/>
            <a:ext cx="8277547" cy="405765"/>
          </a:xfrm>
          <a:prstGeom prst="rect">
            <a:avLst/>
          </a:prstGeom>
        </p:spPr>
        <p:txBody>
          <a:bodyPr lIns="0" tIns="0" rIns="0" bIns="0" rtlCol="0" anchor="t">
            <a:spAutoFit/>
          </a:bodyPr>
          <a:lstStyle/>
          <a:p>
            <a:pPr algn="just">
              <a:lnSpc>
                <a:spcPts val="3180"/>
              </a:lnSpc>
            </a:pPr>
            <a:r>
              <a:rPr lang="en-US" sz="3000" spc="-135">
                <a:solidFill>
                  <a:srgbClr val="FCFEF1"/>
                </a:solidFill>
                <a:latin typeface="윤명조"/>
                <a:ea typeface="윤명조"/>
              </a:rPr>
              <a:t>가설4</a:t>
            </a:r>
          </a:p>
        </p:txBody>
      </p:sp>
      <p:grpSp>
        <p:nvGrpSpPr>
          <p:cNvPr id="44" name="Group 44"/>
          <p:cNvGrpSpPr/>
          <p:nvPr/>
        </p:nvGrpSpPr>
        <p:grpSpPr>
          <a:xfrm>
            <a:off x="8489156" y="7134386"/>
            <a:ext cx="9259824" cy="1037899"/>
            <a:chOff x="0" y="0"/>
            <a:chExt cx="2438801" cy="273356"/>
          </a:xfrm>
        </p:grpSpPr>
        <p:sp>
          <p:nvSpPr>
            <p:cNvPr id="45" name="Freeform 45"/>
            <p:cNvSpPr/>
            <p:nvPr/>
          </p:nvSpPr>
          <p:spPr>
            <a:xfrm>
              <a:off x="0" y="0"/>
              <a:ext cx="2438802" cy="273356"/>
            </a:xfrm>
            <a:custGeom>
              <a:avLst/>
              <a:gdLst/>
              <a:ahLst/>
              <a:cxnLst/>
              <a:rect l="l" t="t" r="r" b="b"/>
              <a:pathLst>
                <a:path w="2438802" h="273356">
                  <a:moveTo>
                    <a:pt x="83608" y="0"/>
                  </a:moveTo>
                  <a:lnTo>
                    <a:pt x="2355194" y="0"/>
                  </a:lnTo>
                  <a:cubicBezTo>
                    <a:pt x="2401369" y="0"/>
                    <a:pt x="2438802" y="37432"/>
                    <a:pt x="2438802" y="83608"/>
                  </a:cubicBezTo>
                  <a:lnTo>
                    <a:pt x="2438802" y="189748"/>
                  </a:lnTo>
                  <a:cubicBezTo>
                    <a:pt x="2438802" y="235924"/>
                    <a:pt x="2401369" y="273356"/>
                    <a:pt x="2355194" y="273356"/>
                  </a:cubicBezTo>
                  <a:lnTo>
                    <a:pt x="83608" y="273356"/>
                  </a:lnTo>
                  <a:cubicBezTo>
                    <a:pt x="37432" y="273356"/>
                    <a:pt x="0" y="235924"/>
                    <a:pt x="0" y="189748"/>
                  </a:cubicBezTo>
                  <a:lnTo>
                    <a:pt x="0" y="83608"/>
                  </a:lnTo>
                  <a:cubicBezTo>
                    <a:pt x="0" y="37432"/>
                    <a:pt x="37432" y="0"/>
                    <a:pt x="83608" y="0"/>
                  </a:cubicBezTo>
                  <a:close/>
                </a:path>
              </a:pathLst>
            </a:custGeom>
            <a:solidFill>
              <a:srgbClr val="013927">
                <a:alpha val="49804"/>
              </a:srgbClr>
            </a:solidFill>
            <a:ln w="57150" cap="rnd">
              <a:solidFill>
                <a:srgbClr val="013927">
                  <a:alpha val="49804"/>
                </a:srgbClr>
              </a:solidFill>
              <a:prstDash val="solid"/>
              <a:round/>
            </a:ln>
          </p:spPr>
        </p:sp>
        <p:sp>
          <p:nvSpPr>
            <p:cNvPr id="46" name="TextBox 46"/>
            <p:cNvSpPr txBox="1"/>
            <p:nvPr/>
          </p:nvSpPr>
          <p:spPr>
            <a:xfrm>
              <a:off x="0" y="9525"/>
              <a:ext cx="2438801" cy="263831"/>
            </a:xfrm>
            <a:prstGeom prst="rect">
              <a:avLst/>
            </a:prstGeom>
          </p:spPr>
          <p:txBody>
            <a:bodyPr lIns="50800" tIns="50800" rIns="50800" bIns="50800" rtlCol="0" anchor="ctr"/>
            <a:lstStyle/>
            <a:p>
              <a:pPr algn="ctr">
                <a:lnSpc>
                  <a:spcPts val="3599"/>
                </a:lnSpc>
              </a:pPr>
              <a:endParaRPr/>
            </a:p>
          </p:txBody>
        </p:sp>
      </p:grpSp>
      <p:grpSp>
        <p:nvGrpSpPr>
          <p:cNvPr id="47" name="Group 47"/>
          <p:cNvGrpSpPr/>
          <p:nvPr/>
        </p:nvGrpSpPr>
        <p:grpSpPr>
          <a:xfrm>
            <a:off x="7233024" y="7198584"/>
            <a:ext cx="909502" cy="909502"/>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927"/>
            </a:solidFill>
          </p:spPr>
        </p:sp>
        <p:sp>
          <p:nvSpPr>
            <p:cNvPr id="49" name="TextBox 49"/>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5</a:t>
              </a:r>
            </a:p>
          </p:txBody>
        </p:sp>
      </p:grpSp>
      <p:sp>
        <p:nvSpPr>
          <p:cNvPr id="50" name="AutoShape 50"/>
          <p:cNvSpPr/>
          <p:nvPr/>
        </p:nvSpPr>
        <p:spPr>
          <a:xfrm flipV="1">
            <a:off x="8142526" y="7653335"/>
            <a:ext cx="346630" cy="0"/>
          </a:xfrm>
          <a:prstGeom prst="line">
            <a:avLst/>
          </a:prstGeom>
          <a:ln w="38100" cap="flat">
            <a:solidFill>
              <a:srgbClr val="013927"/>
            </a:solidFill>
            <a:prstDash val="solid"/>
            <a:headEnd type="none" w="sm" len="sm"/>
            <a:tailEnd type="none" w="sm" len="sm"/>
          </a:ln>
        </p:spPr>
      </p:sp>
      <p:sp>
        <p:nvSpPr>
          <p:cNvPr id="51" name="TextBox 51"/>
          <p:cNvSpPr txBox="1"/>
          <p:nvPr/>
        </p:nvSpPr>
        <p:spPr>
          <a:xfrm>
            <a:off x="8981753" y="7474265"/>
            <a:ext cx="8277547" cy="405765"/>
          </a:xfrm>
          <a:prstGeom prst="rect">
            <a:avLst/>
          </a:prstGeom>
        </p:spPr>
        <p:txBody>
          <a:bodyPr lIns="0" tIns="0" rIns="0" bIns="0" rtlCol="0" anchor="t">
            <a:spAutoFit/>
          </a:bodyPr>
          <a:lstStyle/>
          <a:p>
            <a:pPr algn="just">
              <a:lnSpc>
                <a:spcPts val="3180"/>
              </a:lnSpc>
            </a:pPr>
            <a:r>
              <a:rPr lang="en-US" sz="3000" spc="-135">
                <a:solidFill>
                  <a:srgbClr val="FCFEF1"/>
                </a:solidFill>
                <a:latin typeface="윤명조"/>
                <a:ea typeface="윤명조"/>
              </a:rPr>
              <a:t>보너스(가설5)</a:t>
            </a:r>
          </a:p>
        </p:txBody>
      </p:sp>
      <p:grpSp>
        <p:nvGrpSpPr>
          <p:cNvPr id="52" name="Group 52"/>
          <p:cNvGrpSpPr/>
          <p:nvPr/>
        </p:nvGrpSpPr>
        <p:grpSpPr>
          <a:xfrm>
            <a:off x="17260140" y="187064"/>
            <a:ext cx="855751" cy="645213"/>
            <a:chOff x="0" y="0"/>
            <a:chExt cx="1141002" cy="860284"/>
          </a:xfrm>
        </p:grpSpPr>
        <p:grpSp>
          <p:nvGrpSpPr>
            <p:cNvPr id="53" name="Group 53"/>
            <p:cNvGrpSpPr/>
            <p:nvPr/>
          </p:nvGrpSpPr>
          <p:grpSpPr>
            <a:xfrm>
              <a:off x="0" y="0"/>
              <a:ext cx="1141002" cy="860284"/>
              <a:chOff x="0" y="0"/>
              <a:chExt cx="225383" cy="169933"/>
            </a:xfrm>
          </p:grpSpPr>
          <p:sp>
            <p:nvSpPr>
              <p:cNvPr id="54" name="Freeform 54"/>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55" name="TextBox 55"/>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56" name="TextBox 56"/>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38</a:t>
              </a:r>
            </a:p>
          </p:txBody>
        </p:sp>
      </p:grpSp>
      <p:sp>
        <p:nvSpPr>
          <p:cNvPr id="57" name="TextBox 57"/>
          <p:cNvSpPr txBox="1"/>
          <p:nvPr/>
        </p:nvSpPr>
        <p:spPr>
          <a:xfrm>
            <a:off x="677841" y="3612038"/>
            <a:ext cx="3693077" cy="5034075"/>
          </a:xfrm>
          <a:prstGeom prst="rect">
            <a:avLst/>
          </a:prstGeom>
        </p:spPr>
        <p:txBody>
          <a:bodyPr lIns="0" tIns="0" rIns="0" bIns="0" rtlCol="0" anchor="t">
            <a:spAutoFit/>
          </a:bodyPr>
          <a:lstStyle/>
          <a:p>
            <a:pPr algn="just">
              <a:lnSpc>
                <a:spcPts val="3129"/>
              </a:lnSpc>
            </a:pPr>
            <a:r>
              <a:rPr lang="en-US" sz="2952" spc="-132">
                <a:solidFill>
                  <a:srgbClr val="E8F6EE"/>
                </a:solidFill>
                <a:latin typeface="윤명조"/>
              </a:rPr>
              <a:t> </a:t>
            </a:r>
          </a:p>
          <a:p>
            <a:pPr algn="just">
              <a:lnSpc>
                <a:spcPts val="4189"/>
              </a:lnSpc>
            </a:pPr>
            <a:r>
              <a:rPr lang="en-US" sz="3952" spc="-177">
                <a:solidFill>
                  <a:srgbClr val="E8F6EE"/>
                </a:solidFill>
                <a:latin typeface="윤명조"/>
              </a:rPr>
              <a:t> matplotlib.pyplot</a:t>
            </a:r>
          </a:p>
          <a:p>
            <a:pPr marL="637500" lvl="1" indent="-318750">
              <a:lnSpc>
                <a:spcPts val="3129"/>
              </a:lnSpc>
              <a:buFont typeface="Arial"/>
              <a:buChar char="•"/>
            </a:pPr>
            <a:r>
              <a:rPr lang="en-US" sz="2952" spc="-132">
                <a:solidFill>
                  <a:srgbClr val="E8F6EE"/>
                </a:solidFill>
                <a:latin typeface="윤명조"/>
              </a:rPr>
              <a:t>bar</a:t>
            </a:r>
          </a:p>
          <a:p>
            <a:pPr marL="637500" lvl="1" indent="-318750">
              <a:lnSpc>
                <a:spcPts val="3129"/>
              </a:lnSpc>
              <a:buFont typeface="Arial"/>
              <a:buChar char="•"/>
            </a:pPr>
            <a:r>
              <a:rPr lang="en-US" sz="2952" spc="-132">
                <a:solidFill>
                  <a:srgbClr val="E8F6EE"/>
                </a:solidFill>
                <a:latin typeface="윤명조"/>
              </a:rPr>
              <a:t>plot</a:t>
            </a:r>
          </a:p>
          <a:p>
            <a:pPr>
              <a:lnSpc>
                <a:spcPts val="3129"/>
              </a:lnSpc>
            </a:pPr>
            <a:endParaRPr lang="en-US" sz="2952" spc="-132">
              <a:solidFill>
                <a:srgbClr val="E8F6EE"/>
              </a:solidFill>
              <a:latin typeface="윤명조"/>
            </a:endParaRPr>
          </a:p>
          <a:p>
            <a:pPr>
              <a:lnSpc>
                <a:spcPts val="3977"/>
              </a:lnSpc>
            </a:pPr>
            <a:r>
              <a:rPr lang="en-US" sz="3752" spc="-168">
                <a:solidFill>
                  <a:srgbClr val="E8F6EE"/>
                </a:solidFill>
                <a:latin typeface="윤명조"/>
              </a:rPr>
              <a:t>folium</a:t>
            </a:r>
          </a:p>
          <a:p>
            <a:pPr marL="637500" lvl="1" indent="-318750">
              <a:lnSpc>
                <a:spcPts val="3129"/>
              </a:lnSpc>
              <a:buFont typeface="Arial"/>
              <a:buChar char="•"/>
            </a:pPr>
            <a:r>
              <a:rPr lang="en-US" sz="2952" spc="-132">
                <a:solidFill>
                  <a:srgbClr val="E8F6EE"/>
                </a:solidFill>
                <a:ea typeface="윤명조"/>
              </a:rPr>
              <a:t>단계구분도</a:t>
            </a:r>
          </a:p>
          <a:p>
            <a:pPr marL="637500" lvl="1" indent="-318750">
              <a:lnSpc>
                <a:spcPts val="3129"/>
              </a:lnSpc>
              <a:buFont typeface="Arial"/>
              <a:buChar char="•"/>
            </a:pPr>
            <a:r>
              <a:rPr lang="en-US" sz="2952" spc="-132">
                <a:solidFill>
                  <a:srgbClr val="E8F6EE"/>
                </a:solidFill>
                <a:ea typeface="윤명조"/>
              </a:rPr>
              <a:t>버블차트</a:t>
            </a:r>
          </a:p>
          <a:p>
            <a:pPr>
              <a:lnSpc>
                <a:spcPts val="3129"/>
              </a:lnSpc>
            </a:pPr>
            <a:endParaRPr lang="en-US" sz="2952" spc="-132">
              <a:solidFill>
                <a:srgbClr val="E8F6EE"/>
              </a:solidFill>
              <a:ea typeface="윤명조"/>
            </a:endParaRPr>
          </a:p>
          <a:p>
            <a:pPr>
              <a:lnSpc>
                <a:spcPts val="3765"/>
              </a:lnSpc>
            </a:pPr>
            <a:r>
              <a:rPr lang="en-US" sz="3552" spc="-159">
                <a:solidFill>
                  <a:srgbClr val="E8F6EE"/>
                </a:solidFill>
                <a:latin typeface="윤명조"/>
              </a:rPr>
              <a:t>Seaborn</a:t>
            </a:r>
          </a:p>
          <a:p>
            <a:pPr marL="637500" lvl="1" indent="-318750">
              <a:lnSpc>
                <a:spcPts val="3129"/>
              </a:lnSpc>
              <a:buFont typeface="Arial"/>
              <a:buChar char="•"/>
            </a:pPr>
            <a:r>
              <a:rPr lang="en-US" sz="2952" spc="-132">
                <a:solidFill>
                  <a:srgbClr val="E8F6EE"/>
                </a:solidFill>
                <a:latin typeface="윤명조"/>
              </a:rPr>
              <a:t>regplot</a:t>
            </a:r>
          </a:p>
          <a:p>
            <a:pPr>
              <a:lnSpc>
                <a:spcPts val="3129"/>
              </a:lnSpc>
              <a:spcBef>
                <a:spcPct val="0"/>
              </a:spcBef>
            </a:pPr>
            <a:endParaRPr lang="en-US" sz="2952" spc="-132">
              <a:solidFill>
                <a:srgbClr val="E8F6EE"/>
              </a:solidFill>
              <a:latin typeface="윤명조"/>
            </a:endParaRPr>
          </a:p>
        </p:txBody>
      </p:sp>
      <p:sp>
        <p:nvSpPr>
          <p:cNvPr id="58" name="TextBox 58"/>
          <p:cNvSpPr txBox="1"/>
          <p:nvPr/>
        </p:nvSpPr>
        <p:spPr>
          <a:xfrm>
            <a:off x="601250" y="3380038"/>
            <a:ext cx="6876710" cy="425900"/>
          </a:xfrm>
          <a:prstGeom prst="rect">
            <a:avLst/>
          </a:prstGeom>
        </p:spPr>
        <p:txBody>
          <a:bodyPr lIns="0" tIns="0" rIns="0" bIns="0" rtlCol="0" anchor="t">
            <a:spAutoFit/>
          </a:bodyPr>
          <a:lstStyle/>
          <a:p>
            <a:pPr algn="just">
              <a:lnSpc>
                <a:spcPts val="3244"/>
              </a:lnSpc>
              <a:spcBef>
                <a:spcPct val="0"/>
              </a:spcBef>
            </a:pPr>
            <a:r>
              <a:rPr lang="en-US" sz="3061" spc="-137">
                <a:solidFill>
                  <a:srgbClr val="E8F6EE"/>
                </a:solidFill>
                <a:ea typeface="윤명조"/>
              </a:rPr>
              <a:t>사용된 시각화 라이브러리</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013927"/>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013927"/>
            </a:solidFill>
            <a:prstDash val="solid"/>
            <a:headEnd type="none" w="sm" len="sm"/>
            <a:tailEnd type="none" w="sm" len="sm"/>
          </a:ln>
        </p:spPr>
      </p:sp>
      <p:sp>
        <p:nvSpPr>
          <p:cNvPr id="4" name="Freeform 4"/>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2">
              <a:alphaModFix amt="60000"/>
            </a:blip>
            <a:stretch>
              <a:fillRect l="-22994" t="-247513" r="-24312" b="-245596"/>
            </a:stretch>
          </a:blipFill>
        </p:spPr>
      </p:sp>
      <p:sp>
        <p:nvSpPr>
          <p:cNvPr id="5" name="TextBox 5"/>
          <p:cNvSpPr txBox="1"/>
          <p:nvPr/>
        </p:nvSpPr>
        <p:spPr>
          <a:xfrm>
            <a:off x="0" y="196933"/>
            <a:ext cx="18288000"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latin typeface="Nanum Myeongjo Ultra-Bold"/>
              </a:rPr>
              <a:t> </a:t>
            </a:r>
            <a:r>
              <a:rPr lang="en-US" sz="5000" spc="-225">
                <a:solidFill>
                  <a:srgbClr val="013927"/>
                </a:solidFill>
                <a:latin typeface="Nanum Myeongjo Ultra-Bold"/>
                <a:ea typeface="Nanum Myeongjo Ultra-Bold"/>
              </a:rPr>
              <a:t>데이터 수집 : 별도 엑셀 데이터 다운로드</a:t>
            </a:r>
          </a:p>
        </p:txBody>
      </p:sp>
      <p:grpSp>
        <p:nvGrpSpPr>
          <p:cNvPr id="6" name="Group 6"/>
          <p:cNvGrpSpPr/>
          <p:nvPr/>
        </p:nvGrpSpPr>
        <p:grpSpPr>
          <a:xfrm>
            <a:off x="17260140" y="187064"/>
            <a:ext cx="855751" cy="645213"/>
            <a:chOff x="0" y="0"/>
            <a:chExt cx="1141002" cy="860284"/>
          </a:xfrm>
        </p:grpSpPr>
        <p:grpSp>
          <p:nvGrpSpPr>
            <p:cNvPr id="7" name="Group 7"/>
            <p:cNvGrpSpPr/>
            <p:nvPr/>
          </p:nvGrpSpPr>
          <p:grpSpPr>
            <a:xfrm>
              <a:off x="0" y="0"/>
              <a:ext cx="1141002" cy="860284"/>
              <a:chOff x="0" y="0"/>
              <a:chExt cx="225383" cy="169933"/>
            </a:xfrm>
          </p:grpSpPr>
          <p:sp>
            <p:nvSpPr>
              <p:cNvPr id="8" name="Freeform 8"/>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9" name="TextBox 9"/>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0" name="TextBox 10"/>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39</a:t>
              </a:r>
            </a:p>
          </p:txBody>
        </p:sp>
      </p:grpSp>
      <p:sp>
        <p:nvSpPr>
          <p:cNvPr id="11" name="Freeform 11"/>
          <p:cNvSpPr/>
          <p:nvPr/>
        </p:nvSpPr>
        <p:spPr>
          <a:xfrm>
            <a:off x="452295" y="2023837"/>
            <a:ext cx="7216293" cy="4574301"/>
          </a:xfrm>
          <a:custGeom>
            <a:avLst/>
            <a:gdLst/>
            <a:ahLst/>
            <a:cxnLst/>
            <a:rect l="l" t="t" r="r" b="b"/>
            <a:pathLst>
              <a:path w="7216293" h="4574301">
                <a:moveTo>
                  <a:pt x="0" y="0"/>
                </a:moveTo>
                <a:lnTo>
                  <a:pt x="7216293" y="0"/>
                </a:lnTo>
                <a:lnTo>
                  <a:pt x="7216293" y="4574301"/>
                </a:lnTo>
                <a:lnTo>
                  <a:pt x="0" y="4574301"/>
                </a:lnTo>
                <a:lnTo>
                  <a:pt x="0" y="0"/>
                </a:lnTo>
                <a:close/>
              </a:path>
            </a:pathLst>
          </a:custGeom>
          <a:blipFill>
            <a:blip r:embed="rId3"/>
            <a:stretch>
              <a:fillRect/>
            </a:stretch>
          </a:blipFill>
        </p:spPr>
      </p:sp>
      <p:sp>
        <p:nvSpPr>
          <p:cNvPr id="12" name="Freeform 12"/>
          <p:cNvSpPr/>
          <p:nvPr/>
        </p:nvSpPr>
        <p:spPr>
          <a:xfrm>
            <a:off x="1457049" y="3187776"/>
            <a:ext cx="7162739" cy="4565185"/>
          </a:xfrm>
          <a:custGeom>
            <a:avLst/>
            <a:gdLst/>
            <a:ahLst/>
            <a:cxnLst/>
            <a:rect l="l" t="t" r="r" b="b"/>
            <a:pathLst>
              <a:path w="7162739" h="4565185">
                <a:moveTo>
                  <a:pt x="0" y="0"/>
                </a:moveTo>
                <a:lnTo>
                  <a:pt x="7162739" y="0"/>
                </a:lnTo>
                <a:lnTo>
                  <a:pt x="7162739" y="4565184"/>
                </a:lnTo>
                <a:lnTo>
                  <a:pt x="0" y="4565184"/>
                </a:lnTo>
                <a:lnTo>
                  <a:pt x="0" y="0"/>
                </a:lnTo>
                <a:close/>
              </a:path>
            </a:pathLst>
          </a:custGeom>
          <a:blipFill>
            <a:blip r:embed="rId4"/>
            <a:stretch>
              <a:fillRect/>
            </a:stretch>
          </a:blipFill>
        </p:spPr>
      </p:sp>
      <p:sp>
        <p:nvSpPr>
          <p:cNvPr id="13" name="Freeform 13"/>
          <p:cNvSpPr/>
          <p:nvPr/>
        </p:nvSpPr>
        <p:spPr>
          <a:xfrm>
            <a:off x="2700195" y="4310988"/>
            <a:ext cx="7167685" cy="4560608"/>
          </a:xfrm>
          <a:custGeom>
            <a:avLst/>
            <a:gdLst/>
            <a:ahLst/>
            <a:cxnLst/>
            <a:rect l="l" t="t" r="r" b="b"/>
            <a:pathLst>
              <a:path w="7167685" h="4560608">
                <a:moveTo>
                  <a:pt x="0" y="0"/>
                </a:moveTo>
                <a:lnTo>
                  <a:pt x="7167685" y="0"/>
                </a:lnTo>
                <a:lnTo>
                  <a:pt x="7167685" y="4560608"/>
                </a:lnTo>
                <a:lnTo>
                  <a:pt x="0" y="4560608"/>
                </a:lnTo>
                <a:lnTo>
                  <a:pt x="0" y="0"/>
                </a:lnTo>
                <a:close/>
              </a:path>
            </a:pathLst>
          </a:custGeom>
          <a:blipFill>
            <a:blip r:embed="rId5"/>
            <a:stretch>
              <a:fillRect/>
            </a:stretch>
          </a:blipFill>
        </p:spPr>
      </p:sp>
      <p:sp>
        <p:nvSpPr>
          <p:cNvPr id="14" name="TextBox 14"/>
          <p:cNvSpPr txBox="1"/>
          <p:nvPr/>
        </p:nvSpPr>
        <p:spPr>
          <a:xfrm>
            <a:off x="623745"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013927"/>
                </a:solidFill>
                <a:latin typeface="윤명조"/>
                <a:ea typeface="윤명조"/>
              </a:rPr>
              <a:t>02. 프로젝트 수행 절차_데이터 수집 및 전처리</a:t>
            </a:r>
          </a:p>
        </p:txBody>
      </p:sp>
      <p:sp>
        <p:nvSpPr>
          <p:cNvPr id="15" name="TextBox 15"/>
          <p:cNvSpPr txBox="1"/>
          <p:nvPr/>
        </p:nvSpPr>
        <p:spPr>
          <a:xfrm>
            <a:off x="623745" y="889427"/>
            <a:ext cx="16791335" cy="1185975"/>
          </a:xfrm>
          <a:prstGeom prst="rect">
            <a:avLst/>
          </a:prstGeom>
        </p:spPr>
        <p:txBody>
          <a:bodyPr lIns="0" tIns="0" rIns="0" bIns="0" rtlCol="0" anchor="t">
            <a:spAutoFit/>
          </a:bodyPr>
          <a:lstStyle/>
          <a:p>
            <a:pPr algn="ctr">
              <a:lnSpc>
                <a:spcPts val="3129"/>
              </a:lnSpc>
            </a:pPr>
            <a:endParaRPr/>
          </a:p>
          <a:p>
            <a:pPr algn="ctr">
              <a:lnSpc>
                <a:spcPts val="3129"/>
              </a:lnSpc>
            </a:pPr>
            <a:r>
              <a:rPr lang="en-US" sz="2952" spc="-132">
                <a:solidFill>
                  <a:srgbClr val="013927"/>
                </a:solidFill>
                <a:ea typeface="윤명조"/>
              </a:rPr>
              <a:t>데이터서울 페이지에서 </a:t>
            </a:r>
            <a:r>
              <a:rPr lang="en-US" sz="2952" spc="-132">
                <a:solidFill>
                  <a:srgbClr val="013927"/>
                </a:solidFill>
                <a:latin typeface="윤명조"/>
                <a:ea typeface="윤명조"/>
              </a:rPr>
              <a:t>자치구별 데이터 엑셀 파일 다운로드 (소득소비액, 주민등록인구, 위도/경도)</a:t>
            </a:r>
          </a:p>
          <a:p>
            <a:pPr algn="ctr">
              <a:lnSpc>
                <a:spcPts val="3129"/>
              </a:lnSpc>
              <a:spcBef>
                <a:spcPct val="0"/>
              </a:spcBef>
            </a:pPr>
            <a:endParaRPr lang="en-US" sz="2952" spc="-132">
              <a:solidFill>
                <a:srgbClr val="013927"/>
              </a:solidFill>
              <a:latin typeface="윤명조"/>
              <a:ea typeface="윤명조"/>
            </a:endParaRPr>
          </a:p>
        </p:txBody>
      </p:sp>
      <p:sp>
        <p:nvSpPr>
          <p:cNvPr id="16" name="TextBox 16"/>
          <p:cNvSpPr txBox="1"/>
          <p:nvPr/>
        </p:nvSpPr>
        <p:spPr>
          <a:xfrm>
            <a:off x="8342221" y="2408236"/>
            <a:ext cx="7743999" cy="389556"/>
          </a:xfrm>
          <a:prstGeom prst="rect">
            <a:avLst/>
          </a:prstGeom>
        </p:spPr>
        <p:txBody>
          <a:bodyPr lIns="0" tIns="0" rIns="0" bIns="0" rtlCol="0" anchor="t">
            <a:spAutoFit/>
          </a:bodyPr>
          <a:lstStyle/>
          <a:p>
            <a:pPr>
              <a:lnSpc>
                <a:spcPts val="3089"/>
              </a:lnSpc>
            </a:pPr>
            <a:r>
              <a:rPr lang="en-US" sz="2207" u="sng">
                <a:solidFill>
                  <a:srgbClr val="013927"/>
                </a:solidFill>
                <a:latin typeface="Arimo"/>
                <a:hlinkClick r:id="rId6" tooltip="https://data.seoul.go.kr/dataList/OA-22167/S/1/datasetView.do"/>
              </a:rPr>
              <a:t>https://data.seoul.go.kr/dataList/OA-22167/S/1/datasetView.do</a:t>
            </a:r>
          </a:p>
        </p:txBody>
      </p:sp>
      <p:sp>
        <p:nvSpPr>
          <p:cNvPr id="17" name="TextBox 17"/>
          <p:cNvSpPr txBox="1"/>
          <p:nvPr/>
        </p:nvSpPr>
        <p:spPr>
          <a:xfrm>
            <a:off x="9516141" y="3540432"/>
            <a:ext cx="6933930" cy="389556"/>
          </a:xfrm>
          <a:prstGeom prst="rect">
            <a:avLst/>
          </a:prstGeom>
        </p:spPr>
        <p:txBody>
          <a:bodyPr lIns="0" tIns="0" rIns="0" bIns="0" rtlCol="0" anchor="t">
            <a:spAutoFit/>
          </a:bodyPr>
          <a:lstStyle/>
          <a:p>
            <a:pPr>
              <a:lnSpc>
                <a:spcPts val="3089"/>
              </a:lnSpc>
            </a:pPr>
            <a:r>
              <a:rPr lang="en-US" sz="2207" u="sng">
                <a:solidFill>
                  <a:srgbClr val="013927"/>
                </a:solidFill>
                <a:latin typeface="Arimo"/>
              </a:rPr>
              <a:t>https://data.seoul.go.kr/dataList/419/S/2/datasetView.do</a:t>
            </a:r>
          </a:p>
        </p:txBody>
      </p:sp>
      <p:sp>
        <p:nvSpPr>
          <p:cNvPr id="18" name="TextBox 18"/>
          <p:cNvSpPr txBox="1"/>
          <p:nvPr/>
        </p:nvSpPr>
        <p:spPr>
          <a:xfrm>
            <a:off x="10326210" y="4753944"/>
            <a:ext cx="6933930" cy="389556"/>
          </a:xfrm>
          <a:prstGeom prst="rect">
            <a:avLst/>
          </a:prstGeom>
        </p:spPr>
        <p:txBody>
          <a:bodyPr lIns="0" tIns="0" rIns="0" bIns="0" rtlCol="0" anchor="t">
            <a:spAutoFit/>
          </a:bodyPr>
          <a:lstStyle/>
          <a:p>
            <a:pPr>
              <a:lnSpc>
                <a:spcPts val="3089"/>
              </a:lnSpc>
            </a:pPr>
            <a:r>
              <a:rPr lang="en-US" sz="2207" u="sng">
                <a:solidFill>
                  <a:srgbClr val="013927"/>
                </a:solidFill>
                <a:latin typeface="Arimo"/>
              </a:rPr>
              <a:t>https://data.seoul.go.kr/dataList/104/S/2/datasetView.do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013927"/>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013927"/>
            </a:solidFill>
            <a:prstDash val="solid"/>
            <a:headEnd type="none" w="sm" len="sm"/>
            <a:tailEnd type="none" w="sm" len="sm"/>
          </a:ln>
        </p:spPr>
      </p:sp>
      <p:sp>
        <p:nvSpPr>
          <p:cNvPr id="4" name="Freeform 4"/>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2">
              <a:alphaModFix amt="60000"/>
            </a:blip>
            <a:stretch>
              <a:fillRect l="-22994" t="-247513" r="-24312" b="-245596"/>
            </a:stretch>
          </a:blipFill>
        </p:spPr>
      </p:sp>
      <p:graphicFrame>
        <p:nvGraphicFramePr>
          <p:cNvPr id="5" name="Table 5"/>
          <p:cNvGraphicFramePr>
            <a:graphicFrameLocks noGrp="1"/>
          </p:cNvGraphicFramePr>
          <p:nvPr/>
        </p:nvGraphicFramePr>
        <p:xfrm>
          <a:off x="670090" y="2998841"/>
          <a:ext cx="16947819" cy="4975115"/>
        </p:xfrm>
        <a:graphic>
          <a:graphicData uri="http://schemas.openxmlformats.org/drawingml/2006/table">
            <a:tbl>
              <a:tblPr/>
              <a:tblGrid>
                <a:gridCol w="4371449">
                  <a:extLst>
                    <a:ext uri="{9D8B030D-6E8A-4147-A177-3AD203B41FA5}">
                      <a16:colId xmlns:a16="http://schemas.microsoft.com/office/drawing/2014/main" val="20000"/>
                    </a:ext>
                  </a:extLst>
                </a:gridCol>
                <a:gridCol w="4514545">
                  <a:extLst>
                    <a:ext uri="{9D8B030D-6E8A-4147-A177-3AD203B41FA5}">
                      <a16:colId xmlns:a16="http://schemas.microsoft.com/office/drawing/2014/main" val="20001"/>
                    </a:ext>
                  </a:extLst>
                </a:gridCol>
                <a:gridCol w="3599947">
                  <a:extLst>
                    <a:ext uri="{9D8B030D-6E8A-4147-A177-3AD203B41FA5}">
                      <a16:colId xmlns:a16="http://schemas.microsoft.com/office/drawing/2014/main" val="20002"/>
                    </a:ext>
                  </a:extLst>
                </a:gridCol>
                <a:gridCol w="4461878">
                  <a:extLst>
                    <a:ext uri="{9D8B030D-6E8A-4147-A177-3AD203B41FA5}">
                      <a16:colId xmlns:a16="http://schemas.microsoft.com/office/drawing/2014/main" val="20003"/>
                    </a:ext>
                  </a:extLst>
                </a:gridCol>
              </a:tblGrid>
              <a:tr h="796676">
                <a:tc>
                  <a:txBody>
                    <a:bodyPr/>
                    <a:lstStyle/>
                    <a:p>
                      <a:pPr algn="ctr">
                        <a:lnSpc>
                          <a:spcPts val="2799"/>
                        </a:lnSpc>
                        <a:defRPr/>
                      </a:pPr>
                      <a:r>
                        <a:rPr lang="en-US" sz="1999">
                          <a:solidFill>
                            <a:srgbClr val="013927"/>
                          </a:solidFill>
                          <a:ea typeface="윤명조"/>
                        </a:rPr>
                        <a:t>데이터 명</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CFEF1"/>
                    </a:solidFill>
                  </a:tcPr>
                </a:tc>
                <a:tc>
                  <a:txBody>
                    <a:bodyPr/>
                    <a:lstStyle/>
                    <a:p>
                      <a:pPr algn="ctr">
                        <a:lnSpc>
                          <a:spcPts val="2799"/>
                        </a:lnSpc>
                        <a:defRPr/>
                      </a:pPr>
                      <a:r>
                        <a:rPr lang="en-US" sz="1999">
                          <a:solidFill>
                            <a:srgbClr val="013927"/>
                          </a:solidFill>
                          <a:ea typeface="윤명조"/>
                        </a:rPr>
                        <a:t>파일 명</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CFEF1"/>
                    </a:solidFill>
                  </a:tcPr>
                </a:tc>
                <a:tc>
                  <a:txBody>
                    <a:bodyPr/>
                    <a:lstStyle/>
                    <a:p>
                      <a:pPr algn="ctr">
                        <a:lnSpc>
                          <a:spcPts val="2799"/>
                        </a:lnSpc>
                        <a:defRPr/>
                      </a:pPr>
                      <a:r>
                        <a:rPr lang="en-US" sz="1999">
                          <a:solidFill>
                            <a:srgbClr val="013927"/>
                          </a:solidFill>
                          <a:ea typeface="윤명조"/>
                        </a:rPr>
                        <a:t>데이터프레임 명</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CFEF1"/>
                    </a:solidFill>
                  </a:tcPr>
                </a:tc>
                <a:tc>
                  <a:txBody>
                    <a:bodyPr/>
                    <a:lstStyle/>
                    <a:p>
                      <a:pPr algn="ctr">
                        <a:lnSpc>
                          <a:spcPts val="2799"/>
                        </a:lnSpc>
                        <a:defRPr/>
                      </a:pPr>
                      <a:r>
                        <a:rPr lang="en-US" sz="1999">
                          <a:solidFill>
                            <a:srgbClr val="013927"/>
                          </a:solidFill>
                          <a:ea typeface="윤명조"/>
                        </a:rPr>
                        <a:t>출처</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CFEF1"/>
                    </a:solidFill>
                  </a:tcPr>
                </a:tc>
                <a:extLst>
                  <a:ext uri="{0D108BD9-81ED-4DB2-BD59-A6C34878D82A}">
                    <a16:rowId xmlns:a16="http://schemas.microsoft.com/office/drawing/2014/main" val="10000"/>
                  </a:ext>
                </a:extLst>
              </a:tr>
              <a:tr h="691092">
                <a:tc>
                  <a:txBody>
                    <a:bodyPr/>
                    <a:lstStyle/>
                    <a:p>
                      <a:pPr algn="ctr">
                        <a:lnSpc>
                          <a:spcPts val="1960"/>
                        </a:lnSpc>
                        <a:defRPr/>
                      </a:pPr>
                      <a:r>
                        <a:rPr lang="en-US" sz="1400">
                          <a:solidFill>
                            <a:srgbClr val="013927"/>
                          </a:solidFill>
                          <a:ea typeface="윤명조"/>
                        </a:rPr>
                        <a:t>스타벅스 매장 정보 데이터</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rPr>
                        <a:t>Starbucks_list.xlsx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rPr>
                        <a:t>starbucks_df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ea typeface="윤명조"/>
                        </a:rPr>
                        <a:t>스타벅스 홈페이지 크롤링</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1092">
                <a:tc>
                  <a:txBody>
                    <a:bodyPr/>
                    <a:lstStyle/>
                    <a:p>
                      <a:pPr algn="ctr">
                        <a:lnSpc>
                          <a:spcPts val="1960"/>
                        </a:lnSpc>
                        <a:defRPr/>
                      </a:pPr>
                      <a:r>
                        <a:rPr lang="en-US" sz="1400">
                          <a:solidFill>
                            <a:srgbClr val="013927"/>
                          </a:solidFill>
                          <a:ea typeface="윤명조"/>
                        </a:rPr>
                        <a:t>서울시 자치구별 인구 데이터</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ea typeface="윤명조"/>
                        </a:rPr>
                        <a:t>자치구별 주민등록인구(2023년 2분기).csv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rPr>
                        <a:t>popul_df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u="sng">
                          <a:solidFill>
                            <a:srgbClr val="013927"/>
                          </a:solidFill>
                          <a:ea typeface="윤명조"/>
                          <a:hlinkClick r:id="rId3" tooltip="https://data.seoul.go.kr/dataList/OA-22167/S/1/datasetView.do"/>
                        </a:rPr>
                        <a:t>서울 열린 데이터 광장</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8F6EE"/>
                    </a:solidFill>
                  </a:tcPr>
                </a:tc>
                <a:extLst>
                  <a:ext uri="{0D108BD9-81ED-4DB2-BD59-A6C34878D82A}">
                    <a16:rowId xmlns:a16="http://schemas.microsoft.com/office/drawing/2014/main" val="10002"/>
                  </a:ext>
                </a:extLst>
              </a:tr>
              <a:tr h="691092">
                <a:tc>
                  <a:txBody>
                    <a:bodyPr/>
                    <a:lstStyle/>
                    <a:p>
                      <a:pPr algn="ctr">
                        <a:lnSpc>
                          <a:spcPts val="1960"/>
                        </a:lnSpc>
                        <a:defRPr/>
                      </a:pPr>
                      <a:r>
                        <a:rPr lang="en-US" sz="1400">
                          <a:solidFill>
                            <a:srgbClr val="013927"/>
                          </a:solidFill>
                          <a:ea typeface="윤명조"/>
                        </a:rPr>
                        <a:t>서울시 자치구별 소득소비 데이터</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ea typeface="윤명조"/>
                        </a:rPr>
                        <a:t>자치구별 소득소비액 (2023년 2분기).csv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rPr>
                        <a:t>inout_df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u="sng">
                          <a:solidFill>
                            <a:srgbClr val="013927"/>
                          </a:solidFill>
                          <a:ea typeface="윤명조"/>
                          <a:hlinkClick r:id="rId3" tooltip="https://data.seoul.go.kr/dataList/OA-22167/S/1/datasetView.do"/>
                        </a:rPr>
                        <a:t>서울 열린 데이터 광장</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8F6EE"/>
                    </a:solidFill>
                  </a:tcPr>
                </a:tc>
                <a:extLst>
                  <a:ext uri="{0D108BD9-81ED-4DB2-BD59-A6C34878D82A}">
                    <a16:rowId xmlns:a16="http://schemas.microsoft.com/office/drawing/2014/main" val="10003"/>
                  </a:ext>
                </a:extLst>
              </a:tr>
              <a:tr h="691092">
                <a:tc>
                  <a:txBody>
                    <a:bodyPr/>
                    <a:lstStyle/>
                    <a:p>
                      <a:pPr algn="ctr">
                        <a:lnSpc>
                          <a:spcPts val="1960"/>
                        </a:lnSpc>
                        <a:defRPr/>
                      </a:pPr>
                      <a:r>
                        <a:rPr lang="en-US" sz="1400">
                          <a:solidFill>
                            <a:srgbClr val="013927"/>
                          </a:solidFill>
                          <a:ea typeface="윤명조"/>
                        </a:rPr>
                        <a:t>서울시 자치구별 위도 및 경도</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ea typeface="윤명조"/>
                        </a:rPr>
                        <a:t>자치구별 위도경도.xlsx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rPr>
                        <a:t>seoul_sgg_list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1092">
                <a:tc>
                  <a:txBody>
                    <a:bodyPr/>
                    <a:lstStyle/>
                    <a:p>
                      <a:pPr algn="ctr">
                        <a:lnSpc>
                          <a:spcPts val="1960"/>
                        </a:lnSpc>
                        <a:defRPr/>
                      </a:pPr>
                      <a:r>
                        <a:rPr lang="en-US" sz="1400">
                          <a:solidFill>
                            <a:srgbClr val="013927"/>
                          </a:solidFill>
                          <a:latin typeface="윤명조"/>
                          <a:ea typeface="윤명조"/>
                        </a:rPr>
                        <a:t>seoul_sgg (서울시 자치구 지도)</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rPr>
                        <a:t>seoul_sgg.geojson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rPr>
                        <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8F6EE"/>
                    </a:solidFill>
                  </a:tcPr>
                </a:tc>
                <a:extLst>
                  <a:ext uri="{0D108BD9-81ED-4DB2-BD59-A6C34878D82A}">
                    <a16:rowId xmlns:a16="http://schemas.microsoft.com/office/drawing/2014/main" val="10005"/>
                  </a:ext>
                </a:extLst>
              </a:tr>
              <a:tr h="722979">
                <a:tc>
                  <a:txBody>
                    <a:bodyPr/>
                    <a:lstStyle/>
                    <a:p>
                      <a:pPr algn="ctr">
                        <a:lnSpc>
                          <a:spcPts val="1960"/>
                        </a:lnSpc>
                        <a:defRPr/>
                      </a:pPr>
                      <a:r>
                        <a:rPr lang="en-US" sz="1400">
                          <a:solidFill>
                            <a:srgbClr val="013927"/>
                          </a:solidFill>
                          <a:ea typeface="윤명조"/>
                        </a:rPr>
                        <a:t>최종 분석 데이터</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rPr>
                        <a:t>final_df.xlsx</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latin typeface="윤명조"/>
                        </a:rPr>
                        <a:t>final_df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a:solidFill>
                            <a:srgbClr val="013927"/>
                          </a:solidFill>
                          <a:ea typeface="윤명조"/>
                        </a:rPr>
                        <a:t>위 데이터 가공</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6"/>
          <p:cNvSpPr txBox="1"/>
          <p:nvPr/>
        </p:nvSpPr>
        <p:spPr>
          <a:xfrm>
            <a:off x="623745"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013927"/>
                </a:solidFill>
                <a:latin typeface="윤명조"/>
                <a:ea typeface="윤명조"/>
              </a:rPr>
              <a:t>02. 프로젝트 수행 절차_데이터 수집 및 전처리</a:t>
            </a:r>
          </a:p>
        </p:txBody>
      </p:sp>
      <p:sp>
        <p:nvSpPr>
          <p:cNvPr id="7" name="TextBox 7"/>
          <p:cNvSpPr txBox="1"/>
          <p:nvPr/>
        </p:nvSpPr>
        <p:spPr>
          <a:xfrm>
            <a:off x="0" y="196933"/>
            <a:ext cx="18288000"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ea typeface="Nanum Myeongjo Ultra-Bold"/>
              </a:rPr>
              <a:t>데이터 및 데이터프레임 목록</a:t>
            </a:r>
          </a:p>
        </p:txBody>
      </p:sp>
      <p:grpSp>
        <p:nvGrpSpPr>
          <p:cNvPr id="8" name="Group 8"/>
          <p:cNvGrpSpPr/>
          <p:nvPr/>
        </p:nvGrpSpPr>
        <p:grpSpPr>
          <a:xfrm>
            <a:off x="17260140" y="187064"/>
            <a:ext cx="855751" cy="645213"/>
            <a:chOff x="0" y="0"/>
            <a:chExt cx="1141002" cy="860284"/>
          </a:xfrm>
        </p:grpSpPr>
        <p:grpSp>
          <p:nvGrpSpPr>
            <p:cNvPr id="9" name="Group 9"/>
            <p:cNvGrpSpPr/>
            <p:nvPr/>
          </p:nvGrpSpPr>
          <p:grpSpPr>
            <a:xfrm>
              <a:off x="0" y="0"/>
              <a:ext cx="1141002" cy="860284"/>
              <a:chOff x="0" y="0"/>
              <a:chExt cx="225383" cy="169933"/>
            </a:xfrm>
          </p:grpSpPr>
          <p:sp>
            <p:nvSpPr>
              <p:cNvPr id="10" name="Freeform 10"/>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1" name="TextBox 11"/>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2" name="TextBox 12"/>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40</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7984355" y="9577387"/>
            <a:ext cx="2319291" cy="431868"/>
          </a:xfrm>
          <a:custGeom>
            <a:avLst/>
            <a:gdLst/>
            <a:ahLst/>
            <a:cxnLst/>
            <a:rect l="l" t="t" r="r" b="b"/>
            <a:pathLst>
              <a:path w="2319291" h="431868">
                <a:moveTo>
                  <a:pt x="0" y="0"/>
                </a:moveTo>
                <a:lnTo>
                  <a:pt x="2319290" y="0"/>
                </a:lnTo>
                <a:lnTo>
                  <a:pt x="2319290" y="431868"/>
                </a:lnTo>
                <a:lnTo>
                  <a:pt x="0" y="431868"/>
                </a:lnTo>
                <a:lnTo>
                  <a:pt x="0" y="0"/>
                </a:lnTo>
                <a:close/>
              </a:path>
            </a:pathLst>
          </a:custGeom>
          <a:blipFill>
            <a:blip r:embed="rId3">
              <a:alphaModFix amt="90000"/>
            </a:blip>
            <a:stretch>
              <a:fillRect l="-22994" t="-247513" r="-24312" b="-245596"/>
            </a:stretch>
          </a:blipFill>
        </p:spPr>
      </p:sp>
      <p:sp>
        <p:nvSpPr>
          <p:cNvPr id="5" name="TextBox 5"/>
          <p:cNvSpPr txBox="1"/>
          <p:nvPr/>
        </p:nvSpPr>
        <p:spPr>
          <a:xfrm>
            <a:off x="1847482" y="4138614"/>
            <a:ext cx="14593037" cy="2143121"/>
          </a:xfrm>
          <a:prstGeom prst="rect">
            <a:avLst/>
          </a:prstGeom>
        </p:spPr>
        <p:txBody>
          <a:bodyPr lIns="0" tIns="0" rIns="0" bIns="0" rtlCol="0" anchor="t">
            <a:spAutoFit/>
          </a:bodyPr>
          <a:lstStyle/>
          <a:p>
            <a:pPr algn="ctr">
              <a:lnSpc>
                <a:spcPts val="16499"/>
              </a:lnSpc>
            </a:pPr>
            <a:r>
              <a:rPr lang="en-US" sz="14999">
                <a:solidFill>
                  <a:srgbClr val="FCFEF1"/>
                </a:solidFill>
                <a:latin typeface="Nanum Myeongjo Ultra-Bold"/>
              </a:rPr>
              <a:t>FULL CODE</a:t>
            </a:r>
          </a:p>
        </p:txBody>
      </p:sp>
      <p:sp>
        <p:nvSpPr>
          <p:cNvPr id="6" name="TextBox 6"/>
          <p:cNvSpPr txBox="1"/>
          <p:nvPr/>
        </p:nvSpPr>
        <p:spPr>
          <a:xfrm>
            <a:off x="6598332" y="299085"/>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2133402" y="1028700"/>
            <a:ext cx="14021195" cy="8229600"/>
          </a:xfrm>
          <a:custGeom>
            <a:avLst/>
            <a:gdLst/>
            <a:ahLst/>
            <a:cxnLst/>
            <a:rect l="l" t="t" r="r" b="b"/>
            <a:pathLst>
              <a:path w="14021195" h="8229600">
                <a:moveTo>
                  <a:pt x="0" y="0"/>
                </a:moveTo>
                <a:lnTo>
                  <a:pt x="14021196" y="0"/>
                </a:lnTo>
                <a:lnTo>
                  <a:pt x="14021196" y="8229600"/>
                </a:lnTo>
                <a:lnTo>
                  <a:pt x="0" y="8229600"/>
                </a:lnTo>
                <a:lnTo>
                  <a:pt x="0" y="0"/>
                </a:lnTo>
                <a:close/>
              </a:path>
            </a:pathLst>
          </a:custGeom>
          <a:blipFill>
            <a:blip r:embed="rId3"/>
            <a:stretch>
              <a:fillRect t="-8606" b="-11777"/>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1934485" y="1028700"/>
            <a:ext cx="14419029" cy="8234362"/>
          </a:xfrm>
          <a:custGeom>
            <a:avLst/>
            <a:gdLst/>
            <a:ahLst/>
            <a:cxnLst/>
            <a:rect l="l" t="t" r="r" b="b"/>
            <a:pathLst>
              <a:path w="14419029" h="8234362">
                <a:moveTo>
                  <a:pt x="0" y="0"/>
                </a:moveTo>
                <a:lnTo>
                  <a:pt x="14419030" y="0"/>
                </a:lnTo>
                <a:lnTo>
                  <a:pt x="14419030" y="8234362"/>
                </a:lnTo>
                <a:lnTo>
                  <a:pt x="0" y="8234362"/>
                </a:lnTo>
                <a:lnTo>
                  <a:pt x="0" y="0"/>
                </a:lnTo>
                <a:close/>
              </a:path>
            </a:pathLst>
          </a:custGeom>
          <a:blipFill>
            <a:blip r:embed="rId3"/>
            <a:stretch>
              <a:fillRect l="-3438" t="-4712" b="-23271"/>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1028700" y="1686969"/>
            <a:ext cx="16230600" cy="6913063"/>
          </a:xfrm>
          <a:custGeom>
            <a:avLst/>
            <a:gdLst/>
            <a:ahLst/>
            <a:cxnLst/>
            <a:rect l="l" t="t" r="r" b="b"/>
            <a:pathLst>
              <a:path w="16230600" h="6913063">
                <a:moveTo>
                  <a:pt x="0" y="0"/>
                </a:moveTo>
                <a:lnTo>
                  <a:pt x="16230600" y="0"/>
                </a:lnTo>
                <a:lnTo>
                  <a:pt x="16230600" y="6913062"/>
                </a:lnTo>
                <a:lnTo>
                  <a:pt x="0" y="6913062"/>
                </a:lnTo>
                <a:lnTo>
                  <a:pt x="0" y="0"/>
                </a:lnTo>
                <a:close/>
              </a:path>
            </a:pathLst>
          </a:custGeom>
          <a:blipFill>
            <a:blip r:embed="rId3"/>
            <a:stretch>
              <a:fillRect l="-7980" r="-2902" b="-83946"/>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1535417" y="1023937"/>
            <a:ext cx="15217165" cy="8234362"/>
          </a:xfrm>
          <a:custGeom>
            <a:avLst/>
            <a:gdLst/>
            <a:ahLst/>
            <a:cxnLst/>
            <a:rect l="l" t="t" r="r" b="b"/>
            <a:pathLst>
              <a:path w="15217165" h="8234362">
                <a:moveTo>
                  <a:pt x="0" y="0"/>
                </a:moveTo>
                <a:lnTo>
                  <a:pt x="15217166" y="0"/>
                </a:lnTo>
                <a:lnTo>
                  <a:pt x="15217166" y="8234363"/>
                </a:lnTo>
                <a:lnTo>
                  <a:pt x="0" y="8234363"/>
                </a:lnTo>
                <a:lnTo>
                  <a:pt x="0" y="0"/>
                </a:lnTo>
                <a:close/>
              </a:path>
            </a:pathLst>
          </a:custGeom>
          <a:blipFill>
            <a:blip r:embed="rId3"/>
            <a:stretch>
              <a:fillRect l="-6089" t="-5330" r="-2243" b="-36128"/>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1399320" y="1028700"/>
            <a:ext cx="15489359" cy="2342219"/>
          </a:xfrm>
          <a:custGeom>
            <a:avLst/>
            <a:gdLst/>
            <a:ahLst/>
            <a:cxnLst/>
            <a:rect l="l" t="t" r="r" b="b"/>
            <a:pathLst>
              <a:path w="15489359" h="2342219">
                <a:moveTo>
                  <a:pt x="0" y="0"/>
                </a:moveTo>
                <a:lnTo>
                  <a:pt x="15489360" y="0"/>
                </a:lnTo>
                <a:lnTo>
                  <a:pt x="15489360" y="2342219"/>
                </a:lnTo>
                <a:lnTo>
                  <a:pt x="0" y="2342219"/>
                </a:lnTo>
                <a:lnTo>
                  <a:pt x="0" y="0"/>
                </a:lnTo>
                <a:close/>
              </a:path>
            </a:pathLst>
          </a:custGeom>
          <a:blipFill>
            <a:blip r:embed="rId3"/>
            <a:stretch>
              <a:fillRect l="-6108" t="-20829" r="-2572" b="-387008"/>
            </a:stretch>
          </a:blipFill>
        </p:spPr>
      </p:sp>
      <p:sp>
        <p:nvSpPr>
          <p:cNvPr id="7" name="Freeform 7"/>
          <p:cNvSpPr/>
          <p:nvPr/>
        </p:nvSpPr>
        <p:spPr>
          <a:xfrm>
            <a:off x="1399320" y="3293884"/>
            <a:ext cx="15489359" cy="5964416"/>
          </a:xfrm>
          <a:custGeom>
            <a:avLst/>
            <a:gdLst/>
            <a:ahLst/>
            <a:cxnLst/>
            <a:rect l="l" t="t" r="r" b="b"/>
            <a:pathLst>
              <a:path w="15489359" h="5964416">
                <a:moveTo>
                  <a:pt x="0" y="0"/>
                </a:moveTo>
                <a:lnTo>
                  <a:pt x="15489360" y="0"/>
                </a:lnTo>
                <a:lnTo>
                  <a:pt x="15489360" y="5964416"/>
                </a:lnTo>
                <a:lnTo>
                  <a:pt x="0" y="5964416"/>
                </a:lnTo>
                <a:lnTo>
                  <a:pt x="0" y="0"/>
                </a:lnTo>
                <a:close/>
              </a:path>
            </a:pathLst>
          </a:custGeom>
          <a:blipFill>
            <a:blip r:embed="rId3"/>
            <a:stretch>
              <a:fillRect l="-6108" t="-75421" r="-2572" b="-24005"/>
            </a:stretch>
          </a:blipFill>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2705829" y="1028700"/>
            <a:ext cx="12876342" cy="8229600"/>
          </a:xfrm>
          <a:custGeom>
            <a:avLst/>
            <a:gdLst/>
            <a:ahLst/>
            <a:cxnLst/>
            <a:rect l="l" t="t" r="r" b="b"/>
            <a:pathLst>
              <a:path w="12876342" h="8229600">
                <a:moveTo>
                  <a:pt x="0" y="0"/>
                </a:moveTo>
                <a:lnTo>
                  <a:pt x="12876342" y="0"/>
                </a:lnTo>
                <a:lnTo>
                  <a:pt x="12876342" y="8229600"/>
                </a:lnTo>
                <a:lnTo>
                  <a:pt x="0" y="8229600"/>
                </a:lnTo>
                <a:lnTo>
                  <a:pt x="0" y="0"/>
                </a:lnTo>
                <a:close/>
              </a:path>
            </a:pathLst>
          </a:custGeom>
          <a:blipFill>
            <a:blip r:embed="rId3"/>
            <a:stretch>
              <a:fillRect l="-4202" t="-3219" b="-11981"/>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013927"/>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013927"/>
            </a:solidFill>
            <a:prstDash val="solid"/>
            <a:headEnd type="none" w="sm" len="sm"/>
            <a:tailEnd type="none" w="sm" len="sm"/>
          </a:ln>
        </p:spPr>
      </p:sp>
      <p:sp>
        <p:nvSpPr>
          <p:cNvPr id="4" name="Freeform 4"/>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60000"/>
            </a:blip>
            <a:stretch>
              <a:fillRect l="-22994" t="-247513" r="-24312" b="-245596"/>
            </a:stretch>
          </a:blipFill>
        </p:spPr>
      </p:sp>
      <p:grpSp>
        <p:nvGrpSpPr>
          <p:cNvPr id="5" name="Group 5"/>
          <p:cNvGrpSpPr>
            <a:grpSpLocks noChangeAspect="1"/>
          </p:cNvGrpSpPr>
          <p:nvPr/>
        </p:nvGrpSpPr>
        <p:grpSpPr>
          <a:xfrm>
            <a:off x="10034531" y="2151976"/>
            <a:ext cx="5855760" cy="5855760"/>
            <a:chOff x="0" y="0"/>
            <a:chExt cx="13716000" cy="13716000"/>
          </a:xfrm>
        </p:grpSpPr>
        <p:sp>
          <p:nvSpPr>
            <p:cNvPr id="6" name="Freeform 6"/>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4"/>
              <a:stretch>
                <a:fillRect l="-122535" t="-4633" r="-11302" b="-12353"/>
              </a:stretch>
            </a:blipFill>
          </p:spPr>
        </p:sp>
      </p:grpSp>
      <p:grpSp>
        <p:nvGrpSpPr>
          <p:cNvPr id="7" name="Group 7"/>
          <p:cNvGrpSpPr>
            <a:grpSpLocks noChangeAspect="1"/>
          </p:cNvGrpSpPr>
          <p:nvPr/>
        </p:nvGrpSpPr>
        <p:grpSpPr>
          <a:xfrm>
            <a:off x="3558389" y="3206185"/>
            <a:ext cx="3747343" cy="3747343"/>
            <a:chOff x="0" y="0"/>
            <a:chExt cx="13716000" cy="13716000"/>
          </a:xfrm>
        </p:grpSpPr>
        <p:sp>
          <p:nvSpPr>
            <p:cNvPr id="8" name="Freeform 8"/>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4"/>
              <a:stretch>
                <a:fillRect l="-5295" t="-1667" r="-121223" b="-11657"/>
              </a:stretch>
            </a:blipFill>
          </p:spPr>
        </p:sp>
      </p:grpSp>
      <p:sp>
        <p:nvSpPr>
          <p:cNvPr id="9" name="Freeform 9"/>
          <p:cNvSpPr/>
          <p:nvPr/>
        </p:nvSpPr>
        <p:spPr>
          <a:xfrm>
            <a:off x="10171278" y="7193610"/>
            <a:ext cx="674549" cy="674549"/>
          </a:xfrm>
          <a:custGeom>
            <a:avLst/>
            <a:gdLst/>
            <a:ahLst/>
            <a:cxnLst/>
            <a:rect l="l" t="t" r="r" b="b"/>
            <a:pathLst>
              <a:path w="674549" h="674549">
                <a:moveTo>
                  <a:pt x="0" y="0"/>
                </a:moveTo>
                <a:lnTo>
                  <a:pt x="674550" y="0"/>
                </a:lnTo>
                <a:lnTo>
                  <a:pt x="674550" y="674549"/>
                </a:lnTo>
                <a:lnTo>
                  <a:pt x="0" y="674549"/>
                </a:lnTo>
                <a:lnTo>
                  <a:pt x="0" y="0"/>
                </a:lnTo>
                <a:close/>
              </a:path>
            </a:pathLst>
          </a:custGeom>
          <a:blipFill>
            <a:blip r:embed="rId5"/>
            <a:stretch>
              <a:fillRect/>
            </a:stretch>
          </a:blipFill>
        </p:spPr>
      </p:sp>
      <p:sp>
        <p:nvSpPr>
          <p:cNvPr id="10" name="TextBox 10"/>
          <p:cNvSpPr txBox="1"/>
          <p:nvPr/>
        </p:nvSpPr>
        <p:spPr>
          <a:xfrm>
            <a:off x="96407" y="9292884"/>
            <a:ext cx="11582400" cy="974626"/>
          </a:xfrm>
          <a:prstGeom prst="rect">
            <a:avLst/>
          </a:prstGeom>
        </p:spPr>
        <p:txBody>
          <a:bodyPr wrap="square" lIns="0" tIns="0" rIns="0" bIns="0" rtlCol="0" anchor="t">
            <a:noAutofit/>
          </a:bodyPr>
          <a:lstStyle/>
          <a:p>
            <a:pPr>
              <a:lnSpc>
                <a:spcPts val="1908"/>
              </a:lnSpc>
            </a:pPr>
            <a:r>
              <a:rPr lang="en-US" sz="1800" spc="-81" dirty="0">
                <a:solidFill>
                  <a:srgbClr val="013927"/>
                </a:solidFill>
                <a:latin typeface="윤명조"/>
                <a:ea typeface="윤명조"/>
              </a:rPr>
              <a:t>이미지1:https://</a:t>
            </a:r>
            <a:r>
              <a:rPr lang="en-US" sz="1800" spc="-81" dirty="0" err="1">
                <a:solidFill>
                  <a:srgbClr val="013927"/>
                </a:solidFill>
                <a:latin typeface="윤명조"/>
                <a:ea typeface="윤명조"/>
              </a:rPr>
              <a:t>www.lotteon.com</a:t>
            </a:r>
            <a:r>
              <a:rPr lang="en-US" sz="1800" spc="-81" dirty="0">
                <a:solidFill>
                  <a:srgbClr val="013927"/>
                </a:solidFill>
                <a:latin typeface="윤명조"/>
                <a:ea typeface="윤명조"/>
              </a:rPr>
              <a:t>/m/product/LO1653533416?sitmNo=LO1653533416_1653533417&amp;mall_no=1&amp;dp_infw_cd=SCH%EA%B8%B0%ED%94%84%ED%8B%B0%EC%BD%98</a:t>
            </a:r>
          </a:p>
          <a:p>
            <a:pPr>
              <a:lnSpc>
                <a:spcPts val="1908"/>
              </a:lnSpc>
              <a:spcBef>
                <a:spcPct val="0"/>
              </a:spcBef>
            </a:pPr>
            <a:r>
              <a:rPr lang="en-US" sz="1800" spc="-81" dirty="0">
                <a:solidFill>
                  <a:srgbClr val="013927"/>
                </a:solidFill>
                <a:latin typeface="윤명조"/>
                <a:ea typeface="윤명조"/>
              </a:rPr>
              <a:t>이미지2: https://</a:t>
            </a:r>
            <a:r>
              <a:rPr lang="en-US" sz="1800" spc="-81" dirty="0" err="1">
                <a:solidFill>
                  <a:srgbClr val="013927"/>
                </a:solidFill>
                <a:latin typeface="윤명조"/>
                <a:ea typeface="윤명조"/>
              </a:rPr>
              <a:t>www.starbucks.co.th</a:t>
            </a:r>
            <a:r>
              <a:rPr lang="en-US" sz="1800" spc="-81" dirty="0">
                <a:solidFill>
                  <a:srgbClr val="013927"/>
                </a:solidFill>
                <a:latin typeface="윤명조"/>
                <a:ea typeface="윤명조"/>
              </a:rPr>
              <a:t>/product/reserve-americano/</a:t>
            </a:r>
          </a:p>
        </p:txBody>
      </p:sp>
      <p:sp>
        <p:nvSpPr>
          <p:cNvPr id="11" name="TextBox 11"/>
          <p:cNvSpPr txBox="1"/>
          <p:nvPr/>
        </p:nvSpPr>
        <p:spPr>
          <a:xfrm>
            <a:off x="4578573" y="7401203"/>
            <a:ext cx="1706974" cy="447676"/>
          </a:xfrm>
          <a:prstGeom prst="rect">
            <a:avLst/>
          </a:prstGeom>
        </p:spPr>
        <p:txBody>
          <a:bodyPr lIns="0" tIns="0" rIns="0" bIns="0" rtlCol="0" anchor="t">
            <a:spAutoFit/>
          </a:bodyPr>
          <a:lstStyle/>
          <a:p>
            <a:pPr>
              <a:lnSpc>
                <a:spcPts val="3300"/>
              </a:lnSpc>
            </a:pPr>
            <a:r>
              <a:rPr lang="en-US" sz="3000" spc="-135">
                <a:solidFill>
                  <a:srgbClr val="013927"/>
                </a:solidFill>
                <a:latin typeface="Nanum Myeongjo Bold"/>
              </a:rPr>
              <a:t>Tall   4500</a:t>
            </a:r>
          </a:p>
        </p:txBody>
      </p:sp>
      <p:sp>
        <p:nvSpPr>
          <p:cNvPr id="12" name="TextBox 12"/>
          <p:cNvSpPr txBox="1"/>
          <p:nvPr/>
        </p:nvSpPr>
        <p:spPr>
          <a:xfrm>
            <a:off x="12108924" y="8350299"/>
            <a:ext cx="1706974" cy="447676"/>
          </a:xfrm>
          <a:prstGeom prst="rect">
            <a:avLst/>
          </a:prstGeom>
        </p:spPr>
        <p:txBody>
          <a:bodyPr lIns="0" tIns="0" rIns="0" bIns="0" rtlCol="0" anchor="t">
            <a:spAutoFit/>
          </a:bodyPr>
          <a:lstStyle/>
          <a:p>
            <a:pPr>
              <a:lnSpc>
                <a:spcPts val="3300"/>
              </a:lnSpc>
            </a:pPr>
            <a:r>
              <a:rPr lang="en-US" sz="3000" spc="-135">
                <a:solidFill>
                  <a:srgbClr val="013927"/>
                </a:solidFill>
                <a:latin typeface="Nanum Myeongjo Bold"/>
              </a:rPr>
              <a:t>Tall   6000</a:t>
            </a:r>
          </a:p>
        </p:txBody>
      </p:sp>
      <p:sp>
        <p:nvSpPr>
          <p:cNvPr id="13" name="TextBox 13"/>
          <p:cNvSpPr txBox="1"/>
          <p:nvPr/>
        </p:nvSpPr>
        <p:spPr>
          <a:xfrm>
            <a:off x="0" y="165100"/>
            <a:ext cx="10145998"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ea typeface="Nanum Myeongjo Ultra-Bold"/>
              </a:rPr>
              <a:t>주제 및 선정 배경</a:t>
            </a:r>
          </a:p>
        </p:txBody>
      </p:sp>
      <p:sp>
        <p:nvSpPr>
          <p:cNvPr id="14" name="TextBox 14"/>
          <p:cNvSpPr txBox="1"/>
          <p:nvPr/>
        </p:nvSpPr>
        <p:spPr>
          <a:xfrm>
            <a:off x="570083" y="1746211"/>
            <a:ext cx="9005831" cy="405765"/>
          </a:xfrm>
          <a:prstGeom prst="rect">
            <a:avLst/>
          </a:prstGeom>
        </p:spPr>
        <p:txBody>
          <a:bodyPr lIns="0" tIns="0" rIns="0" bIns="0" rtlCol="0" anchor="t">
            <a:spAutoFit/>
          </a:bodyPr>
          <a:lstStyle/>
          <a:p>
            <a:pPr algn="just">
              <a:lnSpc>
                <a:spcPts val="3180"/>
              </a:lnSpc>
              <a:spcBef>
                <a:spcPct val="0"/>
              </a:spcBef>
            </a:pPr>
            <a:r>
              <a:rPr lang="en-US" sz="3000" spc="-135">
                <a:solidFill>
                  <a:srgbClr val="013927"/>
                </a:solidFill>
                <a:latin typeface="윤명조"/>
                <a:ea typeface="윤명조"/>
              </a:rPr>
              <a:t>3. 일반 매장보다 약 1.3배 높은 리저브 매장의 메뉴 가격</a:t>
            </a:r>
          </a:p>
        </p:txBody>
      </p:sp>
      <p:sp>
        <p:nvSpPr>
          <p:cNvPr id="15" name="TextBox 15"/>
          <p:cNvSpPr txBox="1"/>
          <p:nvPr/>
        </p:nvSpPr>
        <p:spPr>
          <a:xfrm>
            <a:off x="13509490" y="330617"/>
            <a:ext cx="3452484" cy="405732"/>
          </a:xfrm>
          <a:prstGeom prst="rect">
            <a:avLst/>
          </a:prstGeom>
        </p:spPr>
        <p:txBody>
          <a:bodyPr lIns="0" tIns="0" rIns="0" bIns="0" rtlCol="0" anchor="t">
            <a:spAutoFit/>
          </a:bodyPr>
          <a:lstStyle/>
          <a:p>
            <a:pPr marL="0" lvl="0" indent="0" algn="r">
              <a:lnSpc>
                <a:spcPts val="3178"/>
              </a:lnSpc>
            </a:pPr>
            <a:r>
              <a:rPr lang="en-US" sz="2998" spc="-134">
                <a:solidFill>
                  <a:srgbClr val="013927"/>
                </a:solidFill>
                <a:latin typeface="윤명조"/>
                <a:ea typeface="윤명조"/>
              </a:rPr>
              <a:t>00. 프로젝트 소개</a:t>
            </a:r>
          </a:p>
        </p:txBody>
      </p:sp>
      <p:grpSp>
        <p:nvGrpSpPr>
          <p:cNvPr id="16" name="Group 16"/>
          <p:cNvGrpSpPr/>
          <p:nvPr/>
        </p:nvGrpSpPr>
        <p:grpSpPr>
          <a:xfrm>
            <a:off x="17260140" y="187064"/>
            <a:ext cx="855751" cy="645213"/>
            <a:chOff x="0" y="0"/>
            <a:chExt cx="1141002" cy="860284"/>
          </a:xfrm>
        </p:grpSpPr>
        <p:grpSp>
          <p:nvGrpSpPr>
            <p:cNvPr id="17" name="Group 17"/>
            <p:cNvGrpSpPr/>
            <p:nvPr/>
          </p:nvGrpSpPr>
          <p:grpSpPr>
            <a:xfrm>
              <a:off x="0" y="0"/>
              <a:ext cx="1141002" cy="860284"/>
              <a:chOff x="0" y="0"/>
              <a:chExt cx="225383" cy="169933"/>
            </a:xfrm>
          </p:grpSpPr>
          <p:sp>
            <p:nvSpPr>
              <p:cNvPr id="18" name="Freeform 18"/>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9" name="TextBox 19"/>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20" name="TextBox 20"/>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3</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2966615" y="1028700"/>
            <a:ext cx="12354771" cy="8234363"/>
          </a:xfrm>
          <a:custGeom>
            <a:avLst/>
            <a:gdLst/>
            <a:ahLst/>
            <a:cxnLst/>
            <a:rect l="l" t="t" r="r" b="b"/>
            <a:pathLst>
              <a:path w="12354771" h="8234363">
                <a:moveTo>
                  <a:pt x="0" y="0"/>
                </a:moveTo>
                <a:lnTo>
                  <a:pt x="12354770" y="0"/>
                </a:lnTo>
                <a:lnTo>
                  <a:pt x="12354770" y="8234363"/>
                </a:lnTo>
                <a:lnTo>
                  <a:pt x="0" y="8234363"/>
                </a:lnTo>
                <a:lnTo>
                  <a:pt x="0" y="0"/>
                </a:lnTo>
                <a:close/>
              </a:path>
            </a:pathLst>
          </a:custGeom>
          <a:blipFill>
            <a:blip r:embed="rId3"/>
            <a:stretch>
              <a:fillRect t="-4541" b="-1474"/>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1229688" y="1028700"/>
            <a:ext cx="15828625" cy="8199710"/>
          </a:xfrm>
          <a:custGeom>
            <a:avLst/>
            <a:gdLst/>
            <a:ahLst/>
            <a:cxnLst/>
            <a:rect l="l" t="t" r="r" b="b"/>
            <a:pathLst>
              <a:path w="15828625" h="8199710">
                <a:moveTo>
                  <a:pt x="0" y="0"/>
                </a:moveTo>
                <a:lnTo>
                  <a:pt x="15828624" y="0"/>
                </a:lnTo>
                <a:lnTo>
                  <a:pt x="15828624" y="8199710"/>
                </a:lnTo>
                <a:lnTo>
                  <a:pt x="0" y="8199710"/>
                </a:lnTo>
                <a:lnTo>
                  <a:pt x="0" y="0"/>
                </a:lnTo>
                <a:close/>
              </a:path>
            </a:pathLst>
          </a:custGeom>
          <a:blipFill>
            <a:blip r:embed="rId3"/>
            <a:stretch>
              <a:fillRect t="-13038" b="-23360"/>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319361" y="2581221"/>
            <a:ext cx="17649278" cy="5124557"/>
          </a:xfrm>
          <a:custGeom>
            <a:avLst/>
            <a:gdLst/>
            <a:ahLst/>
            <a:cxnLst/>
            <a:rect l="l" t="t" r="r" b="b"/>
            <a:pathLst>
              <a:path w="17649278" h="5124557">
                <a:moveTo>
                  <a:pt x="0" y="0"/>
                </a:moveTo>
                <a:lnTo>
                  <a:pt x="17649278" y="0"/>
                </a:lnTo>
                <a:lnTo>
                  <a:pt x="17649278" y="5124558"/>
                </a:lnTo>
                <a:lnTo>
                  <a:pt x="0" y="5124558"/>
                </a:lnTo>
                <a:lnTo>
                  <a:pt x="0" y="0"/>
                </a:lnTo>
                <a:close/>
              </a:path>
            </a:pathLst>
          </a:custGeom>
          <a:blipFill>
            <a:blip r:embed="rId3"/>
            <a:stretch>
              <a:fillRect b="-143352"/>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1457192" y="1533471"/>
            <a:ext cx="14833453" cy="7724829"/>
          </a:xfrm>
          <a:custGeom>
            <a:avLst/>
            <a:gdLst/>
            <a:ahLst/>
            <a:cxnLst/>
            <a:rect l="l" t="t" r="r" b="b"/>
            <a:pathLst>
              <a:path w="14833453" h="7724829">
                <a:moveTo>
                  <a:pt x="0" y="0"/>
                </a:moveTo>
                <a:lnTo>
                  <a:pt x="14833453" y="0"/>
                </a:lnTo>
                <a:lnTo>
                  <a:pt x="14833453" y="7724829"/>
                </a:lnTo>
                <a:lnTo>
                  <a:pt x="0" y="7724829"/>
                </a:lnTo>
                <a:lnTo>
                  <a:pt x="0" y="0"/>
                </a:lnTo>
                <a:close/>
              </a:path>
            </a:pathLst>
          </a:custGeom>
          <a:blipFill>
            <a:blip r:embed="rId3"/>
            <a:stretch>
              <a:fillRect t="-5693" b="-29987"/>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7" name="Freeform 7"/>
          <p:cNvSpPr/>
          <p:nvPr/>
        </p:nvSpPr>
        <p:spPr>
          <a:xfrm>
            <a:off x="1457192" y="1032401"/>
            <a:ext cx="14833453" cy="560022"/>
          </a:xfrm>
          <a:custGeom>
            <a:avLst/>
            <a:gdLst/>
            <a:ahLst/>
            <a:cxnLst/>
            <a:rect l="l" t="t" r="r" b="b"/>
            <a:pathLst>
              <a:path w="14833453" h="560022">
                <a:moveTo>
                  <a:pt x="0" y="0"/>
                </a:moveTo>
                <a:lnTo>
                  <a:pt x="14833453" y="0"/>
                </a:lnTo>
                <a:lnTo>
                  <a:pt x="14833453" y="560022"/>
                </a:lnTo>
                <a:lnTo>
                  <a:pt x="0" y="560022"/>
                </a:lnTo>
                <a:lnTo>
                  <a:pt x="0" y="0"/>
                </a:lnTo>
                <a:close/>
              </a:path>
            </a:pathLst>
          </a:custGeom>
          <a:blipFill>
            <a:blip r:embed="rId4"/>
            <a:stretch>
              <a:fillRect l="-957" t="-775226" r="-2884" b="-1068241"/>
            </a:stretch>
          </a:blipFill>
        </p:spPr>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193343" y="2576846"/>
            <a:ext cx="17901314" cy="5068371"/>
          </a:xfrm>
          <a:custGeom>
            <a:avLst/>
            <a:gdLst/>
            <a:ahLst/>
            <a:cxnLst/>
            <a:rect l="l" t="t" r="r" b="b"/>
            <a:pathLst>
              <a:path w="17901314" h="5068371">
                <a:moveTo>
                  <a:pt x="0" y="0"/>
                </a:moveTo>
                <a:lnTo>
                  <a:pt x="17901314" y="0"/>
                </a:lnTo>
                <a:lnTo>
                  <a:pt x="17901314" y="5068372"/>
                </a:lnTo>
                <a:lnTo>
                  <a:pt x="0" y="5068372"/>
                </a:lnTo>
                <a:lnTo>
                  <a:pt x="0" y="0"/>
                </a:lnTo>
                <a:close/>
              </a:path>
            </a:pathLst>
          </a:custGeom>
          <a:blipFill>
            <a:blip r:embed="rId3"/>
            <a:stretch>
              <a:fillRect l="-1219" t="-3701" r="-1219" b="-151948"/>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7" name="Freeform 7"/>
          <p:cNvSpPr/>
          <p:nvPr/>
        </p:nvSpPr>
        <p:spPr>
          <a:xfrm>
            <a:off x="193343" y="2055374"/>
            <a:ext cx="17901314" cy="709062"/>
          </a:xfrm>
          <a:custGeom>
            <a:avLst/>
            <a:gdLst/>
            <a:ahLst/>
            <a:cxnLst/>
            <a:rect l="l" t="t" r="r" b="b"/>
            <a:pathLst>
              <a:path w="17901314" h="709062">
                <a:moveTo>
                  <a:pt x="0" y="0"/>
                </a:moveTo>
                <a:lnTo>
                  <a:pt x="17901314" y="0"/>
                </a:lnTo>
                <a:lnTo>
                  <a:pt x="17901314" y="709062"/>
                </a:lnTo>
                <a:lnTo>
                  <a:pt x="0" y="709062"/>
                </a:lnTo>
                <a:lnTo>
                  <a:pt x="0" y="0"/>
                </a:lnTo>
                <a:close/>
              </a:path>
            </a:pathLst>
          </a:custGeom>
          <a:blipFill>
            <a:blip r:embed="rId4"/>
            <a:stretch>
              <a:fillRect l="-1415" t="-1460273" b="-248858"/>
            </a:stretch>
          </a:blipFill>
        </p:spPr>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1799726" y="2468646"/>
            <a:ext cx="14688549" cy="6789654"/>
          </a:xfrm>
          <a:custGeom>
            <a:avLst/>
            <a:gdLst/>
            <a:ahLst/>
            <a:cxnLst/>
            <a:rect l="l" t="t" r="r" b="b"/>
            <a:pathLst>
              <a:path w="14688549" h="6789654">
                <a:moveTo>
                  <a:pt x="0" y="0"/>
                </a:moveTo>
                <a:lnTo>
                  <a:pt x="14688548" y="0"/>
                </a:lnTo>
                <a:lnTo>
                  <a:pt x="14688548" y="6789654"/>
                </a:lnTo>
                <a:lnTo>
                  <a:pt x="0" y="6789654"/>
                </a:lnTo>
                <a:lnTo>
                  <a:pt x="0" y="0"/>
                </a:lnTo>
                <a:close/>
              </a:path>
            </a:pathLst>
          </a:custGeom>
          <a:blipFill>
            <a:blip r:embed="rId3"/>
            <a:stretch>
              <a:fillRect l="-3210" t="-4484" b="-53284"/>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7" name="Freeform 7"/>
          <p:cNvSpPr/>
          <p:nvPr/>
        </p:nvSpPr>
        <p:spPr>
          <a:xfrm>
            <a:off x="1799726" y="1028700"/>
            <a:ext cx="14688549" cy="1557850"/>
          </a:xfrm>
          <a:custGeom>
            <a:avLst/>
            <a:gdLst/>
            <a:ahLst/>
            <a:cxnLst/>
            <a:rect l="l" t="t" r="r" b="b"/>
            <a:pathLst>
              <a:path w="14688549" h="1557850">
                <a:moveTo>
                  <a:pt x="0" y="0"/>
                </a:moveTo>
                <a:lnTo>
                  <a:pt x="14688548" y="0"/>
                </a:lnTo>
                <a:lnTo>
                  <a:pt x="14688548" y="1557850"/>
                </a:lnTo>
                <a:lnTo>
                  <a:pt x="0" y="1557850"/>
                </a:lnTo>
                <a:lnTo>
                  <a:pt x="0" y="0"/>
                </a:lnTo>
                <a:close/>
              </a:path>
            </a:pathLst>
          </a:custGeom>
          <a:blipFill>
            <a:blip r:embed="rId4"/>
            <a:stretch>
              <a:fillRect l="-2890" t="-308255" b="-277224"/>
            </a:stretch>
          </a:blipFill>
        </p:spPr>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842845" y="1694332"/>
            <a:ext cx="16602311" cy="6965183"/>
          </a:xfrm>
          <a:custGeom>
            <a:avLst/>
            <a:gdLst/>
            <a:ahLst/>
            <a:cxnLst/>
            <a:rect l="l" t="t" r="r" b="b"/>
            <a:pathLst>
              <a:path w="16602311" h="6965183">
                <a:moveTo>
                  <a:pt x="0" y="0"/>
                </a:moveTo>
                <a:lnTo>
                  <a:pt x="16602310" y="0"/>
                </a:lnTo>
                <a:lnTo>
                  <a:pt x="16602310" y="6965183"/>
                </a:lnTo>
                <a:lnTo>
                  <a:pt x="0" y="6965183"/>
                </a:lnTo>
                <a:lnTo>
                  <a:pt x="0" y="0"/>
                </a:lnTo>
                <a:close/>
              </a:path>
            </a:pathLst>
          </a:custGeom>
          <a:blipFill>
            <a:blip r:embed="rId3"/>
            <a:stretch>
              <a:fillRect b="-68423"/>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7" name="Freeform 7"/>
          <p:cNvSpPr/>
          <p:nvPr/>
        </p:nvSpPr>
        <p:spPr>
          <a:xfrm>
            <a:off x="842845" y="1266825"/>
            <a:ext cx="16602311" cy="855014"/>
          </a:xfrm>
          <a:custGeom>
            <a:avLst/>
            <a:gdLst/>
            <a:ahLst/>
            <a:cxnLst/>
            <a:rect l="l" t="t" r="r" b="b"/>
            <a:pathLst>
              <a:path w="16602311" h="855014">
                <a:moveTo>
                  <a:pt x="0" y="0"/>
                </a:moveTo>
                <a:lnTo>
                  <a:pt x="16602310" y="0"/>
                </a:lnTo>
                <a:lnTo>
                  <a:pt x="16602310" y="855014"/>
                </a:lnTo>
                <a:lnTo>
                  <a:pt x="0" y="855014"/>
                </a:lnTo>
                <a:lnTo>
                  <a:pt x="0" y="0"/>
                </a:lnTo>
                <a:close/>
              </a:path>
            </a:pathLst>
          </a:custGeom>
          <a:blipFill>
            <a:blip r:embed="rId4"/>
            <a:stretch>
              <a:fillRect t="-961990" b="-310030"/>
            </a:stretch>
          </a:blipFill>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361384" y="1518728"/>
            <a:ext cx="17565232" cy="7744334"/>
          </a:xfrm>
          <a:custGeom>
            <a:avLst/>
            <a:gdLst/>
            <a:ahLst/>
            <a:cxnLst/>
            <a:rect l="l" t="t" r="r" b="b"/>
            <a:pathLst>
              <a:path w="17565232" h="7744334">
                <a:moveTo>
                  <a:pt x="0" y="0"/>
                </a:moveTo>
                <a:lnTo>
                  <a:pt x="17565232" y="0"/>
                </a:lnTo>
                <a:lnTo>
                  <a:pt x="17565232" y="7744334"/>
                </a:lnTo>
                <a:lnTo>
                  <a:pt x="0" y="7744334"/>
                </a:lnTo>
                <a:lnTo>
                  <a:pt x="0" y="0"/>
                </a:lnTo>
                <a:close/>
              </a:path>
            </a:pathLst>
          </a:custGeom>
          <a:blipFill>
            <a:blip r:embed="rId3"/>
            <a:stretch>
              <a:fillRect l="-4390" b="-67300"/>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7" name="Freeform 7"/>
          <p:cNvSpPr/>
          <p:nvPr/>
        </p:nvSpPr>
        <p:spPr>
          <a:xfrm>
            <a:off x="361384" y="1028700"/>
            <a:ext cx="17565232" cy="661363"/>
          </a:xfrm>
          <a:custGeom>
            <a:avLst/>
            <a:gdLst/>
            <a:ahLst/>
            <a:cxnLst/>
            <a:rect l="l" t="t" r="r" b="b"/>
            <a:pathLst>
              <a:path w="17565232" h="661363">
                <a:moveTo>
                  <a:pt x="0" y="0"/>
                </a:moveTo>
                <a:lnTo>
                  <a:pt x="17565232" y="0"/>
                </a:lnTo>
                <a:lnTo>
                  <a:pt x="17565232" y="661363"/>
                </a:lnTo>
                <a:lnTo>
                  <a:pt x="0" y="661363"/>
                </a:lnTo>
                <a:lnTo>
                  <a:pt x="0" y="0"/>
                </a:lnTo>
                <a:close/>
              </a:path>
            </a:pathLst>
          </a:custGeom>
          <a:blipFill>
            <a:blip r:embed="rId4"/>
            <a:stretch>
              <a:fillRect l="-5905" t="-1041432" r="-3974" b="-920625"/>
            </a:stretch>
          </a:blipFill>
        </p:spPr>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502069" y="3194165"/>
            <a:ext cx="17283862" cy="5251767"/>
          </a:xfrm>
          <a:custGeom>
            <a:avLst/>
            <a:gdLst/>
            <a:ahLst/>
            <a:cxnLst/>
            <a:rect l="l" t="t" r="r" b="b"/>
            <a:pathLst>
              <a:path w="17283862" h="5251767">
                <a:moveTo>
                  <a:pt x="0" y="0"/>
                </a:moveTo>
                <a:lnTo>
                  <a:pt x="17283862" y="0"/>
                </a:lnTo>
                <a:lnTo>
                  <a:pt x="17283862" y="5251767"/>
                </a:lnTo>
                <a:lnTo>
                  <a:pt x="0" y="5251767"/>
                </a:lnTo>
                <a:lnTo>
                  <a:pt x="0" y="0"/>
                </a:lnTo>
                <a:close/>
              </a:path>
            </a:pathLst>
          </a:custGeom>
          <a:blipFill>
            <a:blip r:embed="rId3"/>
            <a:stretch>
              <a:fillRect l="-4740" t="-8219" r="-1409" b="-138625"/>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7" name="Freeform 7"/>
          <p:cNvSpPr/>
          <p:nvPr/>
        </p:nvSpPr>
        <p:spPr>
          <a:xfrm>
            <a:off x="502069" y="1824463"/>
            <a:ext cx="17283862" cy="1605510"/>
          </a:xfrm>
          <a:custGeom>
            <a:avLst/>
            <a:gdLst/>
            <a:ahLst/>
            <a:cxnLst/>
            <a:rect l="l" t="t" r="r" b="b"/>
            <a:pathLst>
              <a:path w="17283862" h="1605510">
                <a:moveTo>
                  <a:pt x="0" y="0"/>
                </a:moveTo>
                <a:lnTo>
                  <a:pt x="17283862" y="0"/>
                </a:lnTo>
                <a:lnTo>
                  <a:pt x="17283862" y="1605510"/>
                </a:lnTo>
                <a:lnTo>
                  <a:pt x="0" y="1605510"/>
                </a:lnTo>
                <a:lnTo>
                  <a:pt x="0" y="0"/>
                </a:lnTo>
                <a:close/>
              </a:path>
            </a:pathLst>
          </a:custGeom>
          <a:blipFill>
            <a:blip r:embed="rId4"/>
            <a:stretch>
              <a:fillRect l="-4911" t="-469537" r="-1239" b="-237914"/>
            </a:stretch>
          </a:blipFill>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1118258" y="1500331"/>
            <a:ext cx="16051484" cy="7286338"/>
          </a:xfrm>
          <a:custGeom>
            <a:avLst/>
            <a:gdLst/>
            <a:ahLst/>
            <a:cxnLst/>
            <a:rect l="l" t="t" r="r" b="b"/>
            <a:pathLst>
              <a:path w="16051484" h="7286338">
                <a:moveTo>
                  <a:pt x="0" y="0"/>
                </a:moveTo>
                <a:lnTo>
                  <a:pt x="16051484" y="0"/>
                </a:lnTo>
                <a:lnTo>
                  <a:pt x="16051484" y="7286338"/>
                </a:lnTo>
                <a:lnTo>
                  <a:pt x="0" y="7286338"/>
                </a:lnTo>
                <a:lnTo>
                  <a:pt x="0" y="0"/>
                </a:lnTo>
                <a:close/>
              </a:path>
            </a:pathLst>
          </a:custGeom>
          <a:blipFill>
            <a:blip r:embed="rId3"/>
            <a:stretch>
              <a:fillRect b="-55657"/>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sp>
        <p:nvSpPr>
          <p:cNvPr id="2" name="TextBox 2"/>
          <p:cNvSpPr txBox="1"/>
          <p:nvPr/>
        </p:nvSpPr>
        <p:spPr>
          <a:xfrm>
            <a:off x="0" y="174625"/>
            <a:ext cx="10145998"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ea typeface="Nanum Myeongjo Ultra-Bold"/>
              </a:rPr>
              <a:t>프로젝트 플로우</a:t>
            </a:r>
          </a:p>
        </p:txBody>
      </p:sp>
      <p:sp>
        <p:nvSpPr>
          <p:cNvPr id="3" name="AutoShape 3"/>
          <p:cNvSpPr/>
          <p:nvPr/>
        </p:nvSpPr>
        <p:spPr>
          <a:xfrm flipV="1">
            <a:off x="0" y="1023937"/>
            <a:ext cx="18493007" cy="0"/>
          </a:xfrm>
          <a:prstGeom prst="line">
            <a:avLst/>
          </a:prstGeom>
          <a:ln w="9525" cap="flat">
            <a:solidFill>
              <a:srgbClr val="013927"/>
            </a:solidFill>
            <a:prstDash val="solid"/>
            <a:headEnd type="none" w="sm" len="sm"/>
            <a:tailEnd type="none" w="sm" len="sm"/>
          </a:ln>
        </p:spPr>
      </p:sp>
      <p:sp>
        <p:nvSpPr>
          <p:cNvPr id="4" name="AutoShape 4"/>
          <p:cNvSpPr/>
          <p:nvPr/>
        </p:nvSpPr>
        <p:spPr>
          <a:xfrm flipV="1">
            <a:off x="0" y="9258300"/>
            <a:ext cx="18493007" cy="0"/>
          </a:xfrm>
          <a:prstGeom prst="line">
            <a:avLst/>
          </a:prstGeom>
          <a:ln w="9525" cap="flat">
            <a:solidFill>
              <a:srgbClr val="013927"/>
            </a:solidFill>
            <a:prstDash val="solid"/>
            <a:headEnd type="none" w="sm" len="sm"/>
            <a:tailEnd type="none" w="sm" len="sm"/>
          </a:ln>
        </p:spPr>
      </p:sp>
      <p:sp>
        <p:nvSpPr>
          <p:cNvPr id="5" name="Freeform 5"/>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60000"/>
            </a:blip>
            <a:stretch>
              <a:fillRect l="-22994" t="-247513" r="-24312" b="-245596"/>
            </a:stretch>
          </a:blipFill>
        </p:spPr>
      </p:sp>
      <p:sp>
        <p:nvSpPr>
          <p:cNvPr id="6" name="AutoShape 6"/>
          <p:cNvSpPr/>
          <p:nvPr/>
        </p:nvSpPr>
        <p:spPr>
          <a:xfrm flipV="1">
            <a:off x="15875414" y="5055988"/>
            <a:ext cx="0" cy="11501"/>
          </a:xfrm>
          <a:prstGeom prst="line">
            <a:avLst/>
          </a:prstGeom>
          <a:ln w="47625" cap="flat">
            <a:solidFill>
              <a:srgbClr val="FCFEF1"/>
            </a:solidFill>
            <a:prstDash val="solid"/>
            <a:headEnd type="none" w="sm" len="sm"/>
            <a:tailEnd type="none" w="sm" len="sm"/>
          </a:ln>
        </p:spPr>
      </p:sp>
      <p:sp>
        <p:nvSpPr>
          <p:cNvPr id="7" name="TextBox 7"/>
          <p:cNvSpPr txBox="1"/>
          <p:nvPr/>
        </p:nvSpPr>
        <p:spPr>
          <a:xfrm>
            <a:off x="7629488" y="7591938"/>
            <a:ext cx="3474765" cy="405765"/>
          </a:xfrm>
          <a:prstGeom prst="rect">
            <a:avLst/>
          </a:prstGeom>
        </p:spPr>
        <p:txBody>
          <a:bodyPr lIns="0" tIns="0" rIns="0" bIns="0" rtlCol="0" anchor="t">
            <a:spAutoFit/>
          </a:bodyPr>
          <a:lstStyle/>
          <a:p>
            <a:pPr algn="ctr">
              <a:lnSpc>
                <a:spcPts val="3180"/>
              </a:lnSpc>
              <a:spcBef>
                <a:spcPct val="0"/>
              </a:spcBef>
            </a:pPr>
            <a:r>
              <a:rPr lang="en-US" sz="3000" spc="-135">
                <a:solidFill>
                  <a:srgbClr val="013927"/>
                </a:solidFill>
                <a:ea typeface="윤명조"/>
              </a:rPr>
              <a:t>데이터 수집 및 전처리</a:t>
            </a:r>
          </a:p>
        </p:txBody>
      </p:sp>
      <p:sp>
        <p:nvSpPr>
          <p:cNvPr id="8" name="TextBox 8"/>
          <p:cNvSpPr txBox="1"/>
          <p:nvPr/>
        </p:nvSpPr>
        <p:spPr>
          <a:xfrm>
            <a:off x="1403375" y="7591938"/>
            <a:ext cx="3564285" cy="405765"/>
          </a:xfrm>
          <a:prstGeom prst="rect">
            <a:avLst/>
          </a:prstGeom>
        </p:spPr>
        <p:txBody>
          <a:bodyPr lIns="0" tIns="0" rIns="0" bIns="0" rtlCol="0" anchor="t">
            <a:spAutoFit/>
          </a:bodyPr>
          <a:lstStyle/>
          <a:p>
            <a:pPr algn="ctr">
              <a:lnSpc>
                <a:spcPts val="3180"/>
              </a:lnSpc>
              <a:spcBef>
                <a:spcPct val="0"/>
              </a:spcBef>
            </a:pPr>
            <a:r>
              <a:rPr lang="en-US" sz="3000" spc="-135">
                <a:solidFill>
                  <a:srgbClr val="013927"/>
                </a:solidFill>
                <a:ea typeface="윤명조"/>
              </a:rPr>
              <a:t>주제 선정 및 가설 설정</a:t>
            </a:r>
          </a:p>
        </p:txBody>
      </p:sp>
      <p:sp>
        <p:nvSpPr>
          <p:cNvPr id="9" name="TextBox 9"/>
          <p:cNvSpPr txBox="1"/>
          <p:nvPr/>
        </p:nvSpPr>
        <p:spPr>
          <a:xfrm>
            <a:off x="13766080" y="7591938"/>
            <a:ext cx="3118545" cy="405765"/>
          </a:xfrm>
          <a:prstGeom prst="rect">
            <a:avLst/>
          </a:prstGeom>
        </p:spPr>
        <p:txBody>
          <a:bodyPr lIns="0" tIns="0" rIns="0" bIns="0" rtlCol="0" anchor="t">
            <a:spAutoFit/>
          </a:bodyPr>
          <a:lstStyle/>
          <a:p>
            <a:pPr algn="ctr">
              <a:lnSpc>
                <a:spcPts val="3180"/>
              </a:lnSpc>
              <a:spcBef>
                <a:spcPct val="0"/>
              </a:spcBef>
            </a:pPr>
            <a:r>
              <a:rPr lang="en-US" sz="3000" spc="-135">
                <a:solidFill>
                  <a:srgbClr val="013927"/>
                </a:solidFill>
                <a:ea typeface="윤명조"/>
              </a:rPr>
              <a:t>가설 검정 및 시각화</a:t>
            </a:r>
          </a:p>
        </p:txBody>
      </p:sp>
      <p:grpSp>
        <p:nvGrpSpPr>
          <p:cNvPr id="10" name="Group 10"/>
          <p:cNvGrpSpPr/>
          <p:nvPr/>
        </p:nvGrpSpPr>
        <p:grpSpPr>
          <a:xfrm rot="-10800000">
            <a:off x="15276600" y="6782313"/>
            <a:ext cx="323850" cy="32385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3927"/>
            </a:solidFill>
          </p:spPr>
        </p:sp>
      </p:grpSp>
      <p:sp>
        <p:nvSpPr>
          <p:cNvPr id="12" name="AutoShape 12"/>
          <p:cNvSpPr/>
          <p:nvPr/>
        </p:nvSpPr>
        <p:spPr>
          <a:xfrm flipH="1">
            <a:off x="9467850" y="6944238"/>
            <a:ext cx="5808750" cy="0"/>
          </a:xfrm>
          <a:prstGeom prst="line">
            <a:avLst/>
          </a:prstGeom>
          <a:ln w="19050" cap="flat">
            <a:solidFill>
              <a:srgbClr val="013927"/>
            </a:solidFill>
            <a:prstDash val="solid"/>
            <a:headEnd type="none" w="sm" len="sm"/>
            <a:tailEnd type="none" w="sm" len="sm"/>
          </a:ln>
        </p:spPr>
      </p:sp>
      <p:sp>
        <p:nvSpPr>
          <p:cNvPr id="13" name="AutoShape 13"/>
          <p:cNvSpPr/>
          <p:nvPr/>
        </p:nvSpPr>
        <p:spPr>
          <a:xfrm flipH="1">
            <a:off x="3298690" y="6944238"/>
            <a:ext cx="5845310" cy="0"/>
          </a:xfrm>
          <a:prstGeom prst="line">
            <a:avLst/>
          </a:prstGeom>
          <a:ln w="19050" cap="flat">
            <a:solidFill>
              <a:srgbClr val="013927"/>
            </a:solidFill>
            <a:prstDash val="solid"/>
            <a:headEnd type="none" w="sm" len="sm"/>
            <a:tailEnd type="none" w="sm" len="sm"/>
          </a:ln>
        </p:spPr>
      </p:sp>
      <p:grpSp>
        <p:nvGrpSpPr>
          <p:cNvPr id="14" name="Group 14"/>
          <p:cNvGrpSpPr/>
          <p:nvPr/>
        </p:nvGrpSpPr>
        <p:grpSpPr>
          <a:xfrm rot="-10800000">
            <a:off x="9144000" y="6782313"/>
            <a:ext cx="323850" cy="32385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3927"/>
            </a:solidFill>
          </p:spPr>
        </p:sp>
      </p:grpSp>
      <p:grpSp>
        <p:nvGrpSpPr>
          <p:cNvPr id="16" name="Group 16"/>
          <p:cNvGrpSpPr/>
          <p:nvPr/>
        </p:nvGrpSpPr>
        <p:grpSpPr>
          <a:xfrm rot="-10800000">
            <a:off x="2974840" y="6782313"/>
            <a:ext cx="323850" cy="32385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3927"/>
            </a:solidFill>
          </p:spPr>
        </p:sp>
      </p:grpSp>
      <p:grpSp>
        <p:nvGrpSpPr>
          <p:cNvPr id="18" name="Group 18"/>
          <p:cNvGrpSpPr>
            <a:grpSpLocks noChangeAspect="1"/>
          </p:cNvGrpSpPr>
          <p:nvPr/>
        </p:nvGrpSpPr>
        <p:grpSpPr>
          <a:xfrm>
            <a:off x="1263093" y="2921160"/>
            <a:ext cx="3747343" cy="3747343"/>
            <a:chOff x="0" y="0"/>
            <a:chExt cx="13716000" cy="13716000"/>
          </a:xfrm>
        </p:grpSpPr>
        <p:sp>
          <p:nvSpPr>
            <p:cNvPr id="19" name="Freeform 19"/>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4"/>
              <a:stretch>
                <a:fillRect l="-25046" r="-25046"/>
              </a:stretch>
            </a:blipFill>
          </p:spPr>
        </p:sp>
      </p:grpSp>
      <p:grpSp>
        <p:nvGrpSpPr>
          <p:cNvPr id="20" name="Group 20"/>
          <p:cNvGrpSpPr>
            <a:grpSpLocks noChangeAspect="1"/>
          </p:cNvGrpSpPr>
          <p:nvPr/>
        </p:nvGrpSpPr>
        <p:grpSpPr>
          <a:xfrm>
            <a:off x="13564853" y="2921160"/>
            <a:ext cx="3747343" cy="3747343"/>
            <a:chOff x="0" y="0"/>
            <a:chExt cx="13716000" cy="13716000"/>
          </a:xfrm>
        </p:grpSpPr>
        <p:sp>
          <p:nvSpPr>
            <p:cNvPr id="21" name="Freeform 21"/>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5"/>
              <a:stretch>
                <a:fillRect t="-13305" b="-36694"/>
              </a:stretch>
            </a:blipFill>
          </p:spPr>
        </p:sp>
      </p:grpSp>
      <p:grpSp>
        <p:nvGrpSpPr>
          <p:cNvPr id="22" name="Group 22"/>
          <p:cNvGrpSpPr>
            <a:grpSpLocks noChangeAspect="1"/>
          </p:cNvGrpSpPr>
          <p:nvPr/>
        </p:nvGrpSpPr>
        <p:grpSpPr>
          <a:xfrm>
            <a:off x="7432254" y="2921160"/>
            <a:ext cx="3747343" cy="3747343"/>
            <a:chOff x="0" y="0"/>
            <a:chExt cx="13716000" cy="13716000"/>
          </a:xfrm>
        </p:grpSpPr>
        <p:sp>
          <p:nvSpPr>
            <p:cNvPr id="23" name="Freeform 23"/>
            <p:cNvSpPr/>
            <p:nvPr/>
          </p:nvSpPr>
          <p:spPr>
            <a:xfrm>
              <a:off x="0" y="0"/>
              <a:ext cx="13716000" cy="13716000"/>
            </a:xfrm>
            <a:custGeom>
              <a:avLst/>
              <a:gdLst/>
              <a:ahLst/>
              <a:cxnLst/>
              <a:rect l="l" t="t" r="r" b="b"/>
              <a:pathLst>
                <a:path w="13716000" h="13716000">
                  <a:moveTo>
                    <a:pt x="6857994" y="0"/>
                  </a:moveTo>
                  <a:lnTo>
                    <a:pt x="6858008" y="0"/>
                  </a:lnTo>
                  <a:lnTo>
                    <a:pt x="6858008" y="0"/>
                  </a:lnTo>
                  <a:cubicBezTo>
                    <a:pt x="10645573" y="1"/>
                    <a:pt x="13716000" y="3070429"/>
                    <a:pt x="13716000" y="6857994"/>
                  </a:cubicBezTo>
                  <a:lnTo>
                    <a:pt x="13716000" y="13716000"/>
                  </a:lnTo>
                  <a:lnTo>
                    <a:pt x="13716000" y="13716000"/>
                  </a:lnTo>
                  <a:lnTo>
                    <a:pt x="0" y="13716000"/>
                  </a:lnTo>
                  <a:lnTo>
                    <a:pt x="0" y="13716000"/>
                  </a:lnTo>
                  <a:lnTo>
                    <a:pt x="0" y="6857994"/>
                  </a:lnTo>
                  <a:cubicBezTo>
                    <a:pt x="0" y="3070428"/>
                    <a:pt x="3070428" y="0"/>
                    <a:pt x="6857994" y="0"/>
                  </a:cubicBezTo>
                  <a:close/>
                </a:path>
              </a:pathLst>
            </a:custGeom>
            <a:blipFill>
              <a:blip r:embed="rId6"/>
              <a:stretch>
                <a:fillRect t="-25046" b="-25046"/>
              </a:stretch>
            </a:blipFill>
          </p:spPr>
        </p:sp>
      </p:grpSp>
      <p:sp>
        <p:nvSpPr>
          <p:cNvPr id="24" name="TextBox 24"/>
          <p:cNvSpPr txBox="1"/>
          <p:nvPr/>
        </p:nvSpPr>
        <p:spPr>
          <a:xfrm>
            <a:off x="13509490" y="330617"/>
            <a:ext cx="3452484" cy="405732"/>
          </a:xfrm>
          <a:prstGeom prst="rect">
            <a:avLst/>
          </a:prstGeom>
        </p:spPr>
        <p:txBody>
          <a:bodyPr lIns="0" tIns="0" rIns="0" bIns="0" rtlCol="0" anchor="t">
            <a:spAutoFit/>
          </a:bodyPr>
          <a:lstStyle/>
          <a:p>
            <a:pPr marL="0" lvl="0" indent="0" algn="r">
              <a:lnSpc>
                <a:spcPts val="3178"/>
              </a:lnSpc>
            </a:pPr>
            <a:r>
              <a:rPr lang="en-US" sz="2998" spc="-134">
                <a:solidFill>
                  <a:srgbClr val="013927"/>
                </a:solidFill>
                <a:latin typeface="윤명조"/>
                <a:ea typeface="윤명조"/>
              </a:rPr>
              <a:t>00. 프로젝트 소개</a:t>
            </a:r>
          </a:p>
        </p:txBody>
      </p:sp>
      <p:grpSp>
        <p:nvGrpSpPr>
          <p:cNvPr id="25" name="Group 25"/>
          <p:cNvGrpSpPr/>
          <p:nvPr/>
        </p:nvGrpSpPr>
        <p:grpSpPr>
          <a:xfrm>
            <a:off x="17260140" y="187064"/>
            <a:ext cx="855751" cy="645213"/>
            <a:chOff x="0" y="0"/>
            <a:chExt cx="1141002" cy="860284"/>
          </a:xfrm>
        </p:grpSpPr>
        <p:grpSp>
          <p:nvGrpSpPr>
            <p:cNvPr id="26" name="Group 26"/>
            <p:cNvGrpSpPr/>
            <p:nvPr/>
          </p:nvGrpSpPr>
          <p:grpSpPr>
            <a:xfrm>
              <a:off x="0" y="0"/>
              <a:ext cx="1141002" cy="860284"/>
              <a:chOff x="0" y="0"/>
              <a:chExt cx="225383" cy="169933"/>
            </a:xfrm>
          </p:grpSpPr>
          <p:sp>
            <p:nvSpPr>
              <p:cNvPr id="27" name="Freeform 27"/>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28" name="TextBox 28"/>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29" name="TextBox 29"/>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4</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4130726" y="1023937"/>
            <a:ext cx="10026549" cy="8115300"/>
            <a:chOff x="0" y="0"/>
            <a:chExt cx="13368732" cy="10820400"/>
          </a:xfrm>
        </p:grpSpPr>
        <p:sp>
          <p:nvSpPr>
            <p:cNvPr id="7" name="Freeform 7"/>
            <p:cNvSpPr/>
            <p:nvPr/>
          </p:nvSpPr>
          <p:spPr>
            <a:xfrm>
              <a:off x="0" y="823509"/>
              <a:ext cx="13368732" cy="9446170"/>
            </a:xfrm>
            <a:custGeom>
              <a:avLst/>
              <a:gdLst/>
              <a:ahLst/>
              <a:cxnLst/>
              <a:rect l="l" t="t" r="r" b="b"/>
              <a:pathLst>
                <a:path w="13368732" h="9446170">
                  <a:moveTo>
                    <a:pt x="0" y="0"/>
                  </a:moveTo>
                  <a:lnTo>
                    <a:pt x="13368732" y="0"/>
                  </a:lnTo>
                  <a:lnTo>
                    <a:pt x="13368732" y="9446170"/>
                  </a:lnTo>
                  <a:lnTo>
                    <a:pt x="0" y="9446170"/>
                  </a:lnTo>
                  <a:lnTo>
                    <a:pt x="0" y="0"/>
                  </a:lnTo>
                  <a:close/>
                </a:path>
              </a:pathLst>
            </a:custGeom>
            <a:blipFill>
              <a:blip r:embed="rId3"/>
              <a:stretch>
                <a:fillRect/>
              </a:stretch>
            </a:blipFill>
          </p:spPr>
        </p:sp>
        <p:sp>
          <p:nvSpPr>
            <p:cNvPr id="8" name="Freeform 8"/>
            <p:cNvSpPr/>
            <p:nvPr/>
          </p:nvSpPr>
          <p:spPr>
            <a:xfrm>
              <a:off x="0" y="5546594"/>
              <a:ext cx="13368732" cy="5273806"/>
            </a:xfrm>
            <a:custGeom>
              <a:avLst/>
              <a:gdLst/>
              <a:ahLst/>
              <a:cxnLst/>
              <a:rect l="l" t="t" r="r" b="b"/>
              <a:pathLst>
                <a:path w="13368732" h="5273806">
                  <a:moveTo>
                    <a:pt x="0" y="0"/>
                  </a:moveTo>
                  <a:lnTo>
                    <a:pt x="13368732" y="0"/>
                  </a:lnTo>
                  <a:lnTo>
                    <a:pt x="13368732" y="5273806"/>
                  </a:lnTo>
                  <a:lnTo>
                    <a:pt x="0" y="5273806"/>
                  </a:lnTo>
                  <a:lnTo>
                    <a:pt x="0" y="0"/>
                  </a:lnTo>
                  <a:close/>
                </a:path>
              </a:pathLst>
            </a:custGeom>
            <a:blipFill>
              <a:blip r:embed="rId4"/>
              <a:stretch>
                <a:fillRect t="-6781" b="-72333"/>
              </a:stretch>
            </a:blipFill>
          </p:spPr>
        </p:sp>
        <p:sp>
          <p:nvSpPr>
            <p:cNvPr id="9" name="Freeform 9"/>
            <p:cNvSpPr/>
            <p:nvPr/>
          </p:nvSpPr>
          <p:spPr>
            <a:xfrm>
              <a:off x="0" y="0"/>
              <a:ext cx="13368732" cy="902758"/>
            </a:xfrm>
            <a:custGeom>
              <a:avLst/>
              <a:gdLst/>
              <a:ahLst/>
              <a:cxnLst/>
              <a:rect l="l" t="t" r="r" b="b"/>
              <a:pathLst>
                <a:path w="13368732" h="902758">
                  <a:moveTo>
                    <a:pt x="0" y="0"/>
                  </a:moveTo>
                  <a:lnTo>
                    <a:pt x="13368732" y="0"/>
                  </a:lnTo>
                  <a:lnTo>
                    <a:pt x="13368732" y="902758"/>
                  </a:lnTo>
                  <a:lnTo>
                    <a:pt x="0" y="902758"/>
                  </a:lnTo>
                  <a:lnTo>
                    <a:pt x="0" y="0"/>
                  </a:lnTo>
                  <a:close/>
                </a:path>
              </a:pathLst>
            </a:custGeom>
            <a:blipFill>
              <a:blip r:embed="rId5"/>
              <a:stretch>
                <a:fillRect t="-660256" b="-286111"/>
              </a:stretch>
            </a:blipFill>
          </p:spPr>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644061" y="1817881"/>
            <a:ext cx="16999879" cy="6646475"/>
            <a:chOff x="0" y="0"/>
            <a:chExt cx="22666505" cy="8861967"/>
          </a:xfrm>
        </p:grpSpPr>
        <p:sp>
          <p:nvSpPr>
            <p:cNvPr id="7" name="Freeform 7"/>
            <p:cNvSpPr/>
            <p:nvPr/>
          </p:nvSpPr>
          <p:spPr>
            <a:xfrm>
              <a:off x="0" y="1965749"/>
              <a:ext cx="22666505" cy="6896217"/>
            </a:xfrm>
            <a:custGeom>
              <a:avLst/>
              <a:gdLst/>
              <a:ahLst/>
              <a:cxnLst/>
              <a:rect l="l" t="t" r="r" b="b"/>
              <a:pathLst>
                <a:path w="22666505" h="6896217">
                  <a:moveTo>
                    <a:pt x="0" y="0"/>
                  </a:moveTo>
                  <a:lnTo>
                    <a:pt x="22666505" y="0"/>
                  </a:lnTo>
                  <a:lnTo>
                    <a:pt x="22666505" y="6896218"/>
                  </a:lnTo>
                  <a:lnTo>
                    <a:pt x="0" y="6896218"/>
                  </a:lnTo>
                  <a:lnTo>
                    <a:pt x="0" y="0"/>
                  </a:lnTo>
                  <a:close/>
                </a:path>
              </a:pathLst>
            </a:custGeom>
            <a:blipFill>
              <a:blip r:embed="rId3"/>
              <a:stretch>
                <a:fillRect b="-132241"/>
              </a:stretch>
            </a:blipFill>
          </p:spPr>
        </p:sp>
        <p:sp>
          <p:nvSpPr>
            <p:cNvPr id="8" name="Freeform 8"/>
            <p:cNvSpPr/>
            <p:nvPr/>
          </p:nvSpPr>
          <p:spPr>
            <a:xfrm>
              <a:off x="0" y="0"/>
              <a:ext cx="22666505" cy="2406466"/>
            </a:xfrm>
            <a:custGeom>
              <a:avLst/>
              <a:gdLst/>
              <a:ahLst/>
              <a:cxnLst/>
              <a:rect l="l" t="t" r="r" b="b"/>
              <a:pathLst>
                <a:path w="22666505" h="2406466">
                  <a:moveTo>
                    <a:pt x="0" y="0"/>
                  </a:moveTo>
                  <a:lnTo>
                    <a:pt x="22666505" y="0"/>
                  </a:lnTo>
                  <a:lnTo>
                    <a:pt x="22666505" y="2406466"/>
                  </a:lnTo>
                  <a:lnTo>
                    <a:pt x="0" y="2406466"/>
                  </a:lnTo>
                  <a:lnTo>
                    <a:pt x="0" y="0"/>
                  </a:lnTo>
                  <a:close/>
                </a:path>
              </a:pathLst>
            </a:custGeom>
            <a:blipFill>
              <a:blip r:embed="rId4"/>
              <a:stretch>
                <a:fillRect t="-403153" b="-162381"/>
              </a:stretch>
            </a:blipFill>
          </p:spPr>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618793" y="1919473"/>
            <a:ext cx="17050413" cy="6448054"/>
          </a:xfrm>
          <a:custGeom>
            <a:avLst/>
            <a:gdLst/>
            <a:ahLst/>
            <a:cxnLst/>
            <a:rect l="l" t="t" r="r" b="b"/>
            <a:pathLst>
              <a:path w="17050413" h="6448054">
                <a:moveTo>
                  <a:pt x="0" y="0"/>
                </a:moveTo>
                <a:lnTo>
                  <a:pt x="17050414" y="0"/>
                </a:lnTo>
                <a:lnTo>
                  <a:pt x="17050414" y="6448054"/>
                </a:lnTo>
                <a:lnTo>
                  <a:pt x="0" y="6448054"/>
                </a:lnTo>
                <a:lnTo>
                  <a:pt x="0" y="0"/>
                </a:lnTo>
                <a:close/>
              </a:path>
            </a:pathLst>
          </a:custGeom>
          <a:blipFill>
            <a:blip r:embed="rId3"/>
            <a:stretch>
              <a:fillRect t="-78195" b="-8645"/>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2410760" y="1023937"/>
            <a:ext cx="13466480" cy="8234363"/>
          </a:xfrm>
          <a:custGeom>
            <a:avLst/>
            <a:gdLst/>
            <a:ahLst/>
            <a:cxnLst/>
            <a:rect l="l" t="t" r="r" b="b"/>
            <a:pathLst>
              <a:path w="13466480" h="8234363">
                <a:moveTo>
                  <a:pt x="0" y="0"/>
                </a:moveTo>
                <a:lnTo>
                  <a:pt x="13466480" y="0"/>
                </a:lnTo>
                <a:lnTo>
                  <a:pt x="13466480" y="8234363"/>
                </a:lnTo>
                <a:lnTo>
                  <a:pt x="0" y="8234363"/>
                </a:lnTo>
                <a:lnTo>
                  <a:pt x="0" y="0"/>
                </a:lnTo>
                <a:close/>
              </a:path>
            </a:pathLst>
          </a:custGeom>
          <a:blipFill>
            <a:blip r:embed="rId3"/>
            <a:stretch>
              <a:fillRect b="-15555"/>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2574330" y="1028700"/>
            <a:ext cx="13139339" cy="8229600"/>
          </a:xfrm>
          <a:custGeom>
            <a:avLst/>
            <a:gdLst/>
            <a:ahLst/>
            <a:cxnLst/>
            <a:rect l="l" t="t" r="r" b="b"/>
            <a:pathLst>
              <a:path w="13139339" h="8229600">
                <a:moveTo>
                  <a:pt x="0" y="0"/>
                </a:moveTo>
                <a:lnTo>
                  <a:pt x="13139340" y="0"/>
                </a:lnTo>
                <a:lnTo>
                  <a:pt x="13139340" y="8229600"/>
                </a:lnTo>
                <a:lnTo>
                  <a:pt x="0" y="8229600"/>
                </a:lnTo>
                <a:lnTo>
                  <a:pt x="0" y="0"/>
                </a:lnTo>
                <a:close/>
              </a:path>
            </a:pathLst>
          </a:custGeom>
          <a:blipFill>
            <a:blip r:embed="rId3"/>
            <a:stretch>
              <a:fillRect b="-12813"/>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Freeform 3"/>
          <p:cNvSpPr/>
          <p:nvPr/>
        </p:nvSpPr>
        <p:spPr>
          <a:xfrm>
            <a:off x="4683140" y="7043787"/>
            <a:ext cx="8921720" cy="2214513"/>
          </a:xfrm>
          <a:custGeom>
            <a:avLst/>
            <a:gdLst/>
            <a:ahLst/>
            <a:cxnLst/>
            <a:rect l="l" t="t" r="r" b="b"/>
            <a:pathLst>
              <a:path w="8921720" h="2214513">
                <a:moveTo>
                  <a:pt x="0" y="0"/>
                </a:moveTo>
                <a:lnTo>
                  <a:pt x="8921720" y="0"/>
                </a:lnTo>
                <a:lnTo>
                  <a:pt x="8921720" y="2214513"/>
                </a:lnTo>
                <a:lnTo>
                  <a:pt x="0" y="2214513"/>
                </a:lnTo>
                <a:lnTo>
                  <a:pt x="0" y="0"/>
                </a:lnTo>
                <a:close/>
              </a:path>
            </a:pathLst>
          </a:custGeom>
          <a:blipFill>
            <a:blip r:embed="rId3"/>
            <a:stretch>
              <a:fillRect b="-184666"/>
            </a:stretch>
          </a:blipFill>
        </p:spPr>
      </p:sp>
      <p:sp>
        <p:nvSpPr>
          <p:cNvPr id="4" name="AutoShape 4"/>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5" name="Freeform 5"/>
          <p:cNvSpPr/>
          <p:nvPr/>
        </p:nvSpPr>
        <p:spPr>
          <a:xfrm>
            <a:off x="4683140" y="1051675"/>
            <a:ext cx="8921720" cy="6286230"/>
          </a:xfrm>
          <a:custGeom>
            <a:avLst/>
            <a:gdLst/>
            <a:ahLst/>
            <a:cxnLst/>
            <a:rect l="l" t="t" r="r" b="b"/>
            <a:pathLst>
              <a:path w="8921720" h="6286230">
                <a:moveTo>
                  <a:pt x="0" y="0"/>
                </a:moveTo>
                <a:lnTo>
                  <a:pt x="8921720" y="0"/>
                </a:lnTo>
                <a:lnTo>
                  <a:pt x="8921720" y="6286230"/>
                </a:lnTo>
                <a:lnTo>
                  <a:pt x="0" y="6286230"/>
                </a:lnTo>
                <a:lnTo>
                  <a:pt x="0" y="0"/>
                </a:lnTo>
                <a:close/>
              </a:path>
            </a:pathLst>
          </a:custGeom>
          <a:blipFill>
            <a:blip r:embed="rId4"/>
            <a:stretch>
              <a:fillRect b="-282"/>
            </a:stretch>
          </a:blipFill>
        </p:spPr>
      </p:sp>
      <p:sp>
        <p:nvSpPr>
          <p:cNvPr id="6" name="TextBox 6"/>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7" name="TextBox 7"/>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2550871" y="3552592"/>
            <a:ext cx="12918340" cy="4274110"/>
          </a:xfrm>
          <a:custGeom>
            <a:avLst/>
            <a:gdLst/>
            <a:ahLst/>
            <a:cxnLst/>
            <a:rect l="l" t="t" r="r" b="b"/>
            <a:pathLst>
              <a:path w="12918340" h="4274110">
                <a:moveTo>
                  <a:pt x="0" y="0"/>
                </a:moveTo>
                <a:lnTo>
                  <a:pt x="12918340" y="0"/>
                </a:lnTo>
                <a:lnTo>
                  <a:pt x="12918340" y="4274110"/>
                </a:lnTo>
                <a:lnTo>
                  <a:pt x="0" y="4274110"/>
                </a:lnTo>
                <a:lnTo>
                  <a:pt x="0" y="0"/>
                </a:lnTo>
                <a:close/>
              </a:path>
            </a:pathLst>
          </a:custGeom>
          <a:blipFill>
            <a:blip r:embed="rId3"/>
            <a:stretch>
              <a:fillRect b="-113563"/>
            </a:stretch>
          </a:blipFill>
        </p:spPr>
      </p:sp>
      <p:sp>
        <p:nvSpPr>
          <p:cNvPr id="7" name="Freeform 7"/>
          <p:cNvSpPr/>
          <p:nvPr/>
        </p:nvSpPr>
        <p:spPr>
          <a:xfrm>
            <a:off x="2550871" y="7486083"/>
            <a:ext cx="12918340" cy="1772217"/>
          </a:xfrm>
          <a:custGeom>
            <a:avLst/>
            <a:gdLst/>
            <a:ahLst/>
            <a:cxnLst/>
            <a:rect l="l" t="t" r="r" b="b"/>
            <a:pathLst>
              <a:path w="12918340" h="1772217">
                <a:moveTo>
                  <a:pt x="0" y="0"/>
                </a:moveTo>
                <a:lnTo>
                  <a:pt x="12918340" y="0"/>
                </a:lnTo>
                <a:lnTo>
                  <a:pt x="12918340" y="1772217"/>
                </a:lnTo>
                <a:lnTo>
                  <a:pt x="0" y="1772217"/>
                </a:lnTo>
                <a:lnTo>
                  <a:pt x="0" y="0"/>
                </a:lnTo>
                <a:close/>
              </a:path>
            </a:pathLst>
          </a:custGeom>
          <a:blipFill>
            <a:blip r:embed="rId4"/>
            <a:stretch>
              <a:fillRect t="-10683" b="-404373"/>
            </a:stretch>
          </a:blipFill>
        </p:spPr>
      </p:sp>
      <p:sp>
        <p:nvSpPr>
          <p:cNvPr id="8" name="Freeform 8"/>
          <p:cNvSpPr/>
          <p:nvPr/>
        </p:nvSpPr>
        <p:spPr>
          <a:xfrm>
            <a:off x="2550871" y="1028700"/>
            <a:ext cx="12918340" cy="2826310"/>
          </a:xfrm>
          <a:custGeom>
            <a:avLst/>
            <a:gdLst/>
            <a:ahLst/>
            <a:cxnLst/>
            <a:rect l="l" t="t" r="r" b="b"/>
            <a:pathLst>
              <a:path w="12918340" h="2826310">
                <a:moveTo>
                  <a:pt x="0" y="0"/>
                </a:moveTo>
                <a:lnTo>
                  <a:pt x="12918340" y="0"/>
                </a:lnTo>
                <a:lnTo>
                  <a:pt x="12918340" y="2826310"/>
                </a:lnTo>
                <a:lnTo>
                  <a:pt x="0" y="2826310"/>
                </a:lnTo>
                <a:lnTo>
                  <a:pt x="0" y="0"/>
                </a:lnTo>
                <a:close/>
              </a:path>
            </a:pathLst>
          </a:custGeom>
          <a:blipFill>
            <a:blip r:embed="rId5"/>
            <a:stretch>
              <a:fillRect t="-17128" b="-205833"/>
            </a:stretch>
          </a:blipFill>
        </p:spPr>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1028700" y="1830090"/>
            <a:ext cx="16397674" cy="6622058"/>
            <a:chOff x="0" y="0"/>
            <a:chExt cx="21863566" cy="8829410"/>
          </a:xfrm>
        </p:grpSpPr>
        <p:sp>
          <p:nvSpPr>
            <p:cNvPr id="7" name="Freeform 7"/>
            <p:cNvSpPr/>
            <p:nvPr/>
          </p:nvSpPr>
          <p:spPr>
            <a:xfrm>
              <a:off x="0" y="586882"/>
              <a:ext cx="21863566" cy="8242528"/>
            </a:xfrm>
            <a:custGeom>
              <a:avLst/>
              <a:gdLst/>
              <a:ahLst/>
              <a:cxnLst/>
              <a:rect l="l" t="t" r="r" b="b"/>
              <a:pathLst>
                <a:path w="21863566" h="8242528">
                  <a:moveTo>
                    <a:pt x="0" y="0"/>
                  </a:moveTo>
                  <a:lnTo>
                    <a:pt x="21863566" y="0"/>
                  </a:lnTo>
                  <a:lnTo>
                    <a:pt x="21863566" y="8242528"/>
                  </a:lnTo>
                  <a:lnTo>
                    <a:pt x="0" y="8242528"/>
                  </a:lnTo>
                  <a:lnTo>
                    <a:pt x="0" y="0"/>
                  </a:lnTo>
                  <a:close/>
                </a:path>
              </a:pathLst>
            </a:custGeom>
            <a:blipFill>
              <a:blip r:embed="rId3"/>
              <a:stretch>
                <a:fillRect b="-87424"/>
              </a:stretch>
            </a:blipFill>
          </p:spPr>
        </p:sp>
        <p:sp>
          <p:nvSpPr>
            <p:cNvPr id="8" name="Freeform 8"/>
            <p:cNvSpPr/>
            <p:nvPr/>
          </p:nvSpPr>
          <p:spPr>
            <a:xfrm>
              <a:off x="0" y="0"/>
              <a:ext cx="21863566" cy="1173764"/>
            </a:xfrm>
            <a:custGeom>
              <a:avLst/>
              <a:gdLst/>
              <a:ahLst/>
              <a:cxnLst/>
              <a:rect l="l" t="t" r="r" b="b"/>
              <a:pathLst>
                <a:path w="21863566" h="1173764">
                  <a:moveTo>
                    <a:pt x="0" y="0"/>
                  </a:moveTo>
                  <a:lnTo>
                    <a:pt x="21863566" y="0"/>
                  </a:lnTo>
                  <a:lnTo>
                    <a:pt x="21863566" y="1173764"/>
                  </a:lnTo>
                  <a:lnTo>
                    <a:pt x="0" y="1173764"/>
                  </a:lnTo>
                  <a:lnTo>
                    <a:pt x="0" y="0"/>
                  </a:lnTo>
                  <a:close/>
                </a:path>
              </a:pathLst>
            </a:custGeom>
            <a:blipFill>
              <a:blip r:embed="rId4"/>
              <a:stretch>
                <a:fillRect t="-1117335" b="-98815"/>
              </a:stretch>
            </a:blipFill>
          </p:spPr>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2549504" y="1028700"/>
            <a:ext cx="13188992" cy="8229600"/>
            <a:chOff x="0" y="0"/>
            <a:chExt cx="17585322" cy="10972800"/>
          </a:xfrm>
        </p:grpSpPr>
        <p:sp>
          <p:nvSpPr>
            <p:cNvPr id="7" name="Freeform 7"/>
            <p:cNvSpPr/>
            <p:nvPr/>
          </p:nvSpPr>
          <p:spPr>
            <a:xfrm>
              <a:off x="0" y="981529"/>
              <a:ext cx="17585322" cy="9991271"/>
            </a:xfrm>
            <a:custGeom>
              <a:avLst/>
              <a:gdLst/>
              <a:ahLst/>
              <a:cxnLst/>
              <a:rect l="l" t="t" r="r" b="b"/>
              <a:pathLst>
                <a:path w="17585322" h="9991271">
                  <a:moveTo>
                    <a:pt x="0" y="0"/>
                  </a:moveTo>
                  <a:lnTo>
                    <a:pt x="17585322" y="0"/>
                  </a:lnTo>
                  <a:lnTo>
                    <a:pt x="17585322" y="9991271"/>
                  </a:lnTo>
                  <a:lnTo>
                    <a:pt x="0" y="9991271"/>
                  </a:lnTo>
                  <a:lnTo>
                    <a:pt x="0" y="0"/>
                  </a:lnTo>
                  <a:close/>
                </a:path>
              </a:pathLst>
            </a:custGeom>
            <a:blipFill>
              <a:blip r:embed="rId3"/>
              <a:stretch>
                <a:fillRect b="-24364"/>
              </a:stretch>
            </a:blipFill>
          </p:spPr>
        </p:sp>
        <p:sp>
          <p:nvSpPr>
            <p:cNvPr id="8" name="Freeform 8"/>
            <p:cNvSpPr/>
            <p:nvPr/>
          </p:nvSpPr>
          <p:spPr>
            <a:xfrm>
              <a:off x="0" y="0"/>
              <a:ext cx="17585322" cy="1258752"/>
            </a:xfrm>
            <a:custGeom>
              <a:avLst/>
              <a:gdLst/>
              <a:ahLst/>
              <a:cxnLst/>
              <a:rect l="l" t="t" r="r" b="b"/>
              <a:pathLst>
                <a:path w="17585322" h="1258752">
                  <a:moveTo>
                    <a:pt x="0" y="0"/>
                  </a:moveTo>
                  <a:lnTo>
                    <a:pt x="17585322" y="0"/>
                  </a:lnTo>
                  <a:lnTo>
                    <a:pt x="17585322" y="1258752"/>
                  </a:lnTo>
                  <a:lnTo>
                    <a:pt x="0" y="1258752"/>
                  </a:lnTo>
                  <a:lnTo>
                    <a:pt x="0" y="0"/>
                  </a:lnTo>
                  <a:close/>
                </a:path>
              </a:pathLst>
            </a:custGeom>
            <a:blipFill>
              <a:blip r:embed="rId4"/>
              <a:stretch>
                <a:fillRect t="-506494" b="-380638"/>
              </a:stretch>
            </a:blipFill>
          </p:spPr>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2181927" y="1023937"/>
            <a:ext cx="13924146" cy="8229600"/>
            <a:chOff x="0" y="0"/>
            <a:chExt cx="18565528" cy="10972800"/>
          </a:xfrm>
        </p:grpSpPr>
        <p:sp>
          <p:nvSpPr>
            <p:cNvPr id="7" name="Freeform 7"/>
            <p:cNvSpPr/>
            <p:nvPr/>
          </p:nvSpPr>
          <p:spPr>
            <a:xfrm>
              <a:off x="0" y="0"/>
              <a:ext cx="18565528" cy="9154366"/>
            </a:xfrm>
            <a:custGeom>
              <a:avLst/>
              <a:gdLst/>
              <a:ahLst/>
              <a:cxnLst/>
              <a:rect l="l" t="t" r="r" b="b"/>
              <a:pathLst>
                <a:path w="18565528" h="9154366">
                  <a:moveTo>
                    <a:pt x="0" y="0"/>
                  </a:moveTo>
                  <a:lnTo>
                    <a:pt x="18565528" y="0"/>
                  </a:lnTo>
                  <a:lnTo>
                    <a:pt x="18565528" y="9154366"/>
                  </a:lnTo>
                  <a:lnTo>
                    <a:pt x="0" y="9154366"/>
                  </a:lnTo>
                  <a:lnTo>
                    <a:pt x="0" y="0"/>
                  </a:lnTo>
                  <a:close/>
                </a:path>
              </a:pathLst>
            </a:custGeom>
            <a:blipFill>
              <a:blip r:embed="rId3"/>
              <a:stretch>
                <a:fillRect b="-43299"/>
              </a:stretch>
            </a:blipFill>
          </p:spPr>
        </p:sp>
        <p:sp>
          <p:nvSpPr>
            <p:cNvPr id="8" name="Freeform 8"/>
            <p:cNvSpPr/>
            <p:nvPr/>
          </p:nvSpPr>
          <p:spPr>
            <a:xfrm>
              <a:off x="0" y="2635167"/>
              <a:ext cx="18565528" cy="7428416"/>
            </a:xfrm>
            <a:custGeom>
              <a:avLst/>
              <a:gdLst/>
              <a:ahLst/>
              <a:cxnLst/>
              <a:rect l="l" t="t" r="r" b="b"/>
              <a:pathLst>
                <a:path w="18565528" h="7428416">
                  <a:moveTo>
                    <a:pt x="0" y="0"/>
                  </a:moveTo>
                  <a:lnTo>
                    <a:pt x="18565528" y="0"/>
                  </a:lnTo>
                  <a:lnTo>
                    <a:pt x="18565528" y="7428416"/>
                  </a:lnTo>
                  <a:lnTo>
                    <a:pt x="0" y="7428416"/>
                  </a:lnTo>
                  <a:lnTo>
                    <a:pt x="0" y="0"/>
                  </a:lnTo>
                  <a:close/>
                </a:path>
              </a:pathLst>
            </a:custGeom>
            <a:blipFill>
              <a:blip r:embed="rId4"/>
              <a:stretch>
                <a:fillRect b="-76594"/>
              </a:stretch>
            </a:blipFill>
          </p:spPr>
        </p:sp>
        <p:sp>
          <p:nvSpPr>
            <p:cNvPr id="9" name="Freeform 9"/>
            <p:cNvSpPr/>
            <p:nvPr/>
          </p:nvSpPr>
          <p:spPr>
            <a:xfrm>
              <a:off x="0" y="9154366"/>
              <a:ext cx="18565528" cy="1818434"/>
            </a:xfrm>
            <a:custGeom>
              <a:avLst/>
              <a:gdLst/>
              <a:ahLst/>
              <a:cxnLst/>
              <a:rect l="l" t="t" r="r" b="b"/>
              <a:pathLst>
                <a:path w="18565528" h="1818434">
                  <a:moveTo>
                    <a:pt x="0" y="0"/>
                  </a:moveTo>
                  <a:lnTo>
                    <a:pt x="18565528" y="0"/>
                  </a:lnTo>
                  <a:lnTo>
                    <a:pt x="18565528" y="1818434"/>
                  </a:lnTo>
                  <a:lnTo>
                    <a:pt x="0" y="1818434"/>
                  </a:lnTo>
                  <a:lnTo>
                    <a:pt x="0" y="0"/>
                  </a:lnTo>
                  <a:close/>
                </a:path>
              </a:pathLst>
            </a:custGeom>
            <a:blipFill>
              <a:blip r:embed="rId5"/>
              <a:stretch>
                <a:fillRect b="-621398"/>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013927"/>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013927"/>
            </a:solidFill>
            <a:prstDash val="solid"/>
            <a:headEnd type="none" w="sm" len="sm"/>
            <a:tailEnd type="none" w="sm" len="sm"/>
          </a:ln>
        </p:spPr>
      </p:sp>
      <p:sp>
        <p:nvSpPr>
          <p:cNvPr id="4" name="Freeform 4"/>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60000"/>
            </a:blip>
            <a:stretch>
              <a:fillRect l="-22994" t="-247513" r="-24312" b="-245596"/>
            </a:stretch>
          </a:blipFill>
        </p:spPr>
      </p:sp>
      <p:grpSp>
        <p:nvGrpSpPr>
          <p:cNvPr id="5" name="Group 5"/>
          <p:cNvGrpSpPr/>
          <p:nvPr/>
        </p:nvGrpSpPr>
        <p:grpSpPr>
          <a:xfrm>
            <a:off x="3832457" y="2053453"/>
            <a:ext cx="11879217" cy="1037899"/>
            <a:chOff x="0" y="0"/>
            <a:chExt cx="3128683" cy="273356"/>
          </a:xfrm>
        </p:grpSpPr>
        <p:sp>
          <p:nvSpPr>
            <p:cNvPr id="6" name="Freeform 6"/>
            <p:cNvSpPr/>
            <p:nvPr/>
          </p:nvSpPr>
          <p:spPr>
            <a:xfrm>
              <a:off x="0" y="0"/>
              <a:ext cx="3128683" cy="273356"/>
            </a:xfrm>
            <a:custGeom>
              <a:avLst/>
              <a:gdLst/>
              <a:ahLst/>
              <a:cxnLst/>
              <a:rect l="l" t="t" r="r" b="b"/>
              <a:pathLst>
                <a:path w="3128683" h="273356">
                  <a:moveTo>
                    <a:pt x="65172" y="0"/>
                  </a:moveTo>
                  <a:lnTo>
                    <a:pt x="3063511" y="0"/>
                  </a:lnTo>
                  <a:cubicBezTo>
                    <a:pt x="3099504" y="0"/>
                    <a:pt x="3128683" y="29178"/>
                    <a:pt x="3128683" y="65172"/>
                  </a:cubicBezTo>
                  <a:lnTo>
                    <a:pt x="3128683" y="208184"/>
                  </a:lnTo>
                  <a:cubicBezTo>
                    <a:pt x="3128683" y="244178"/>
                    <a:pt x="3099504" y="273356"/>
                    <a:pt x="3063511" y="273356"/>
                  </a:cubicBezTo>
                  <a:lnTo>
                    <a:pt x="65172" y="273356"/>
                  </a:lnTo>
                  <a:cubicBezTo>
                    <a:pt x="29178" y="273356"/>
                    <a:pt x="0" y="244178"/>
                    <a:pt x="0" y="208184"/>
                  </a:cubicBezTo>
                  <a:lnTo>
                    <a:pt x="0" y="65172"/>
                  </a:lnTo>
                  <a:cubicBezTo>
                    <a:pt x="0" y="29178"/>
                    <a:pt x="29178" y="0"/>
                    <a:pt x="65172" y="0"/>
                  </a:cubicBezTo>
                  <a:close/>
                </a:path>
              </a:pathLst>
            </a:custGeom>
            <a:solidFill>
              <a:srgbClr val="013927">
                <a:alpha val="49804"/>
              </a:srgbClr>
            </a:solidFill>
            <a:ln w="57150" cap="rnd">
              <a:solidFill>
                <a:srgbClr val="013927">
                  <a:alpha val="49804"/>
                </a:srgbClr>
              </a:solidFill>
              <a:prstDash val="solid"/>
              <a:round/>
            </a:ln>
          </p:spPr>
        </p:sp>
        <p:sp>
          <p:nvSpPr>
            <p:cNvPr id="7" name="TextBox 7"/>
            <p:cNvSpPr txBox="1"/>
            <p:nvPr/>
          </p:nvSpPr>
          <p:spPr>
            <a:xfrm>
              <a:off x="0" y="9525"/>
              <a:ext cx="3128683" cy="263831"/>
            </a:xfrm>
            <a:prstGeom prst="rect">
              <a:avLst/>
            </a:prstGeom>
          </p:spPr>
          <p:txBody>
            <a:bodyPr lIns="50800" tIns="50800" rIns="50800" bIns="50800" rtlCol="0" anchor="ctr"/>
            <a:lstStyle/>
            <a:p>
              <a:pPr algn="ctr">
                <a:lnSpc>
                  <a:spcPts val="3599"/>
                </a:lnSpc>
              </a:pPr>
              <a:endParaRPr/>
            </a:p>
          </p:txBody>
        </p:sp>
      </p:grpSp>
      <p:grpSp>
        <p:nvGrpSpPr>
          <p:cNvPr id="8" name="Group 8"/>
          <p:cNvGrpSpPr/>
          <p:nvPr/>
        </p:nvGrpSpPr>
        <p:grpSpPr>
          <a:xfrm>
            <a:off x="2576326" y="2117652"/>
            <a:ext cx="909502" cy="90950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927"/>
            </a:solidFill>
          </p:spPr>
        </p:sp>
        <p:sp>
          <p:nvSpPr>
            <p:cNvPr id="10" name="TextBox 10"/>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1</a:t>
              </a:r>
            </a:p>
          </p:txBody>
        </p:sp>
      </p:grpSp>
      <p:sp>
        <p:nvSpPr>
          <p:cNvPr id="11" name="AutoShape 11"/>
          <p:cNvSpPr/>
          <p:nvPr/>
        </p:nvSpPr>
        <p:spPr>
          <a:xfrm>
            <a:off x="3485827" y="2572403"/>
            <a:ext cx="346630" cy="0"/>
          </a:xfrm>
          <a:prstGeom prst="line">
            <a:avLst/>
          </a:prstGeom>
          <a:ln w="38100" cap="flat">
            <a:solidFill>
              <a:srgbClr val="013927"/>
            </a:solidFill>
            <a:prstDash val="solid"/>
            <a:headEnd type="none" w="sm" len="sm"/>
            <a:tailEnd type="none" w="sm" len="sm"/>
          </a:ln>
        </p:spPr>
      </p:sp>
      <p:sp>
        <p:nvSpPr>
          <p:cNvPr id="12" name="TextBox 12"/>
          <p:cNvSpPr txBox="1"/>
          <p:nvPr/>
        </p:nvSpPr>
        <p:spPr>
          <a:xfrm>
            <a:off x="4325055" y="2393333"/>
            <a:ext cx="10178642" cy="405765"/>
          </a:xfrm>
          <a:prstGeom prst="rect">
            <a:avLst/>
          </a:prstGeom>
        </p:spPr>
        <p:txBody>
          <a:bodyPr lIns="0" tIns="0" rIns="0" bIns="0" rtlCol="0" anchor="t">
            <a:spAutoFit/>
          </a:bodyPr>
          <a:lstStyle/>
          <a:p>
            <a:pPr algn="just">
              <a:lnSpc>
                <a:spcPts val="3180"/>
              </a:lnSpc>
            </a:pPr>
            <a:r>
              <a:rPr lang="en-US" sz="3000" spc="-135">
                <a:solidFill>
                  <a:srgbClr val="FCFEF1"/>
                </a:solidFill>
                <a:latin typeface="윤명조"/>
                <a:ea typeface="윤명조"/>
              </a:rPr>
              <a:t>인구수가 많은 지역일수록 스타벅스 매장이 많을 것이다.</a:t>
            </a:r>
          </a:p>
        </p:txBody>
      </p:sp>
      <p:grpSp>
        <p:nvGrpSpPr>
          <p:cNvPr id="13" name="Group 13"/>
          <p:cNvGrpSpPr/>
          <p:nvPr/>
        </p:nvGrpSpPr>
        <p:grpSpPr>
          <a:xfrm>
            <a:off x="3832457" y="3339002"/>
            <a:ext cx="11879217" cy="1037899"/>
            <a:chOff x="0" y="0"/>
            <a:chExt cx="3128683" cy="273356"/>
          </a:xfrm>
        </p:grpSpPr>
        <p:sp>
          <p:nvSpPr>
            <p:cNvPr id="14" name="Freeform 14"/>
            <p:cNvSpPr/>
            <p:nvPr/>
          </p:nvSpPr>
          <p:spPr>
            <a:xfrm>
              <a:off x="0" y="0"/>
              <a:ext cx="3128683" cy="273356"/>
            </a:xfrm>
            <a:custGeom>
              <a:avLst/>
              <a:gdLst/>
              <a:ahLst/>
              <a:cxnLst/>
              <a:rect l="l" t="t" r="r" b="b"/>
              <a:pathLst>
                <a:path w="3128683" h="273356">
                  <a:moveTo>
                    <a:pt x="65172" y="0"/>
                  </a:moveTo>
                  <a:lnTo>
                    <a:pt x="3063511" y="0"/>
                  </a:lnTo>
                  <a:cubicBezTo>
                    <a:pt x="3099504" y="0"/>
                    <a:pt x="3128683" y="29178"/>
                    <a:pt x="3128683" y="65172"/>
                  </a:cubicBezTo>
                  <a:lnTo>
                    <a:pt x="3128683" y="208184"/>
                  </a:lnTo>
                  <a:cubicBezTo>
                    <a:pt x="3128683" y="244178"/>
                    <a:pt x="3099504" y="273356"/>
                    <a:pt x="3063511" y="273356"/>
                  </a:cubicBezTo>
                  <a:lnTo>
                    <a:pt x="65172" y="273356"/>
                  </a:lnTo>
                  <a:cubicBezTo>
                    <a:pt x="29178" y="273356"/>
                    <a:pt x="0" y="244178"/>
                    <a:pt x="0" y="208184"/>
                  </a:cubicBezTo>
                  <a:lnTo>
                    <a:pt x="0" y="65172"/>
                  </a:lnTo>
                  <a:cubicBezTo>
                    <a:pt x="0" y="29178"/>
                    <a:pt x="29178" y="0"/>
                    <a:pt x="65172" y="0"/>
                  </a:cubicBezTo>
                  <a:close/>
                </a:path>
              </a:pathLst>
            </a:custGeom>
            <a:solidFill>
              <a:srgbClr val="013927">
                <a:alpha val="49804"/>
              </a:srgbClr>
            </a:solidFill>
            <a:ln w="57150" cap="rnd">
              <a:solidFill>
                <a:srgbClr val="013927">
                  <a:alpha val="49804"/>
                </a:srgbClr>
              </a:solidFill>
              <a:prstDash val="solid"/>
              <a:round/>
            </a:ln>
          </p:spPr>
        </p:sp>
        <p:sp>
          <p:nvSpPr>
            <p:cNvPr id="15" name="TextBox 15"/>
            <p:cNvSpPr txBox="1"/>
            <p:nvPr/>
          </p:nvSpPr>
          <p:spPr>
            <a:xfrm>
              <a:off x="0" y="9525"/>
              <a:ext cx="3128683" cy="263831"/>
            </a:xfrm>
            <a:prstGeom prst="rect">
              <a:avLst/>
            </a:prstGeom>
          </p:spPr>
          <p:txBody>
            <a:bodyPr lIns="50800" tIns="50800" rIns="50800" bIns="50800" rtlCol="0" anchor="ctr"/>
            <a:lstStyle/>
            <a:p>
              <a:pPr algn="ctr">
                <a:lnSpc>
                  <a:spcPts val="3599"/>
                </a:lnSpc>
              </a:pPr>
              <a:endParaRPr/>
            </a:p>
          </p:txBody>
        </p:sp>
      </p:grpSp>
      <p:grpSp>
        <p:nvGrpSpPr>
          <p:cNvPr id="16" name="Group 16"/>
          <p:cNvGrpSpPr/>
          <p:nvPr/>
        </p:nvGrpSpPr>
        <p:grpSpPr>
          <a:xfrm>
            <a:off x="2576326" y="3403200"/>
            <a:ext cx="909502" cy="90950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1111"/>
            </a:solidFill>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2</a:t>
              </a:r>
            </a:p>
          </p:txBody>
        </p:sp>
      </p:grpSp>
      <p:sp>
        <p:nvSpPr>
          <p:cNvPr id="19" name="AutoShape 19"/>
          <p:cNvSpPr/>
          <p:nvPr/>
        </p:nvSpPr>
        <p:spPr>
          <a:xfrm flipV="1">
            <a:off x="3485827" y="3857951"/>
            <a:ext cx="346630" cy="0"/>
          </a:xfrm>
          <a:prstGeom prst="line">
            <a:avLst/>
          </a:prstGeom>
          <a:ln w="38100" cap="flat">
            <a:solidFill>
              <a:srgbClr val="013927"/>
            </a:solidFill>
            <a:prstDash val="solid"/>
            <a:headEnd type="none" w="sm" len="sm"/>
            <a:tailEnd type="none" w="sm" len="sm"/>
          </a:ln>
        </p:spPr>
      </p:sp>
      <p:sp>
        <p:nvSpPr>
          <p:cNvPr id="20" name="TextBox 20"/>
          <p:cNvSpPr txBox="1"/>
          <p:nvPr/>
        </p:nvSpPr>
        <p:spPr>
          <a:xfrm>
            <a:off x="4325055" y="3678881"/>
            <a:ext cx="10178642" cy="405765"/>
          </a:xfrm>
          <a:prstGeom prst="rect">
            <a:avLst/>
          </a:prstGeom>
        </p:spPr>
        <p:txBody>
          <a:bodyPr lIns="0" tIns="0" rIns="0" bIns="0" rtlCol="0" anchor="t">
            <a:spAutoFit/>
          </a:bodyPr>
          <a:lstStyle/>
          <a:p>
            <a:pPr algn="just">
              <a:lnSpc>
                <a:spcPts val="3180"/>
              </a:lnSpc>
            </a:pPr>
            <a:r>
              <a:rPr lang="en-US" sz="3000" spc="-135">
                <a:solidFill>
                  <a:srgbClr val="FCFEF1"/>
                </a:solidFill>
                <a:latin typeface="윤명조"/>
                <a:ea typeface="윤명조"/>
              </a:rPr>
              <a:t>종사자가 많은 지역일수록 스타벅스 매장이 많을 것이다.</a:t>
            </a:r>
          </a:p>
        </p:txBody>
      </p:sp>
      <p:grpSp>
        <p:nvGrpSpPr>
          <p:cNvPr id="21" name="Group 21"/>
          <p:cNvGrpSpPr/>
          <p:nvPr/>
        </p:nvGrpSpPr>
        <p:grpSpPr>
          <a:xfrm>
            <a:off x="3832457" y="4624551"/>
            <a:ext cx="11879217" cy="1037899"/>
            <a:chOff x="0" y="0"/>
            <a:chExt cx="3128683" cy="273356"/>
          </a:xfrm>
        </p:grpSpPr>
        <p:sp>
          <p:nvSpPr>
            <p:cNvPr id="22" name="Freeform 22"/>
            <p:cNvSpPr/>
            <p:nvPr/>
          </p:nvSpPr>
          <p:spPr>
            <a:xfrm>
              <a:off x="0" y="0"/>
              <a:ext cx="3128683" cy="273356"/>
            </a:xfrm>
            <a:custGeom>
              <a:avLst/>
              <a:gdLst/>
              <a:ahLst/>
              <a:cxnLst/>
              <a:rect l="l" t="t" r="r" b="b"/>
              <a:pathLst>
                <a:path w="3128683" h="273356">
                  <a:moveTo>
                    <a:pt x="65172" y="0"/>
                  </a:moveTo>
                  <a:lnTo>
                    <a:pt x="3063511" y="0"/>
                  </a:lnTo>
                  <a:cubicBezTo>
                    <a:pt x="3099504" y="0"/>
                    <a:pt x="3128683" y="29178"/>
                    <a:pt x="3128683" y="65172"/>
                  </a:cubicBezTo>
                  <a:lnTo>
                    <a:pt x="3128683" y="208184"/>
                  </a:lnTo>
                  <a:cubicBezTo>
                    <a:pt x="3128683" y="244178"/>
                    <a:pt x="3099504" y="273356"/>
                    <a:pt x="3063511" y="273356"/>
                  </a:cubicBezTo>
                  <a:lnTo>
                    <a:pt x="65172" y="273356"/>
                  </a:lnTo>
                  <a:cubicBezTo>
                    <a:pt x="29178" y="273356"/>
                    <a:pt x="0" y="244178"/>
                    <a:pt x="0" y="208184"/>
                  </a:cubicBezTo>
                  <a:lnTo>
                    <a:pt x="0" y="65172"/>
                  </a:lnTo>
                  <a:cubicBezTo>
                    <a:pt x="0" y="29178"/>
                    <a:pt x="29178" y="0"/>
                    <a:pt x="65172" y="0"/>
                  </a:cubicBezTo>
                  <a:close/>
                </a:path>
              </a:pathLst>
            </a:custGeom>
            <a:solidFill>
              <a:srgbClr val="013927">
                <a:alpha val="49804"/>
              </a:srgbClr>
            </a:solidFill>
            <a:ln w="57150" cap="rnd">
              <a:solidFill>
                <a:srgbClr val="013927">
                  <a:alpha val="49804"/>
                </a:srgbClr>
              </a:solidFill>
              <a:prstDash val="solid"/>
              <a:round/>
            </a:ln>
          </p:spPr>
        </p:sp>
        <p:sp>
          <p:nvSpPr>
            <p:cNvPr id="23" name="TextBox 23"/>
            <p:cNvSpPr txBox="1"/>
            <p:nvPr/>
          </p:nvSpPr>
          <p:spPr>
            <a:xfrm>
              <a:off x="0" y="9525"/>
              <a:ext cx="3128683" cy="263831"/>
            </a:xfrm>
            <a:prstGeom prst="rect">
              <a:avLst/>
            </a:prstGeom>
          </p:spPr>
          <p:txBody>
            <a:bodyPr lIns="50800" tIns="50800" rIns="50800" bIns="50800" rtlCol="0" anchor="ctr"/>
            <a:lstStyle/>
            <a:p>
              <a:pPr algn="ctr">
                <a:lnSpc>
                  <a:spcPts val="3599"/>
                </a:lnSpc>
              </a:pPr>
              <a:endParaRPr/>
            </a:p>
          </p:txBody>
        </p:sp>
      </p:grpSp>
      <p:grpSp>
        <p:nvGrpSpPr>
          <p:cNvPr id="24" name="Group 24"/>
          <p:cNvGrpSpPr/>
          <p:nvPr/>
        </p:nvGrpSpPr>
        <p:grpSpPr>
          <a:xfrm>
            <a:off x="2576326" y="4688749"/>
            <a:ext cx="909502" cy="90950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927"/>
            </a:solidFill>
          </p:spPr>
        </p:sp>
        <p:sp>
          <p:nvSpPr>
            <p:cNvPr id="26" name="TextBox 26"/>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3</a:t>
              </a:r>
            </a:p>
          </p:txBody>
        </p:sp>
      </p:grpSp>
      <p:sp>
        <p:nvSpPr>
          <p:cNvPr id="27" name="AutoShape 27"/>
          <p:cNvSpPr/>
          <p:nvPr/>
        </p:nvSpPr>
        <p:spPr>
          <a:xfrm flipV="1">
            <a:off x="3485827" y="5143500"/>
            <a:ext cx="346630" cy="0"/>
          </a:xfrm>
          <a:prstGeom prst="line">
            <a:avLst/>
          </a:prstGeom>
          <a:ln w="38100" cap="flat">
            <a:solidFill>
              <a:srgbClr val="013927"/>
            </a:solidFill>
            <a:prstDash val="solid"/>
            <a:headEnd type="none" w="sm" len="sm"/>
            <a:tailEnd type="none" w="sm" len="sm"/>
          </a:ln>
        </p:spPr>
      </p:sp>
      <p:sp>
        <p:nvSpPr>
          <p:cNvPr id="28" name="TextBox 28"/>
          <p:cNvSpPr txBox="1"/>
          <p:nvPr/>
        </p:nvSpPr>
        <p:spPr>
          <a:xfrm>
            <a:off x="4325055" y="4964430"/>
            <a:ext cx="10178642" cy="405765"/>
          </a:xfrm>
          <a:prstGeom prst="rect">
            <a:avLst/>
          </a:prstGeom>
        </p:spPr>
        <p:txBody>
          <a:bodyPr lIns="0" tIns="0" rIns="0" bIns="0" rtlCol="0" anchor="t">
            <a:spAutoFit/>
          </a:bodyPr>
          <a:lstStyle/>
          <a:p>
            <a:pPr algn="just">
              <a:lnSpc>
                <a:spcPts val="3180"/>
              </a:lnSpc>
            </a:pPr>
            <a:r>
              <a:rPr lang="en-US" sz="3000" spc="-135">
                <a:solidFill>
                  <a:srgbClr val="FCFEF1"/>
                </a:solidFill>
                <a:ea typeface="윤명조"/>
              </a:rPr>
              <a:t>월 평균 소득이 높은 지역일수록 스타벅스 매장이 많을 것이다</a:t>
            </a:r>
          </a:p>
        </p:txBody>
      </p:sp>
      <p:grpSp>
        <p:nvGrpSpPr>
          <p:cNvPr id="29" name="Group 29"/>
          <p:cNvGrpSpPr/>
          <p:nvPr/>
        </p:nvGrpSpPr>
        <p:grpSpPr>
          <a:xfrm>
            <a:off x="3832457" y="5910099"/>
            <a:ext cx="11879217" cy="1037899"/>
            <a:chOff x="0" y="0"/>
            <a:chExt cx="3128683" cy="273356"/>
          </a:xfrm>
        </p:grpSpPr>
        <p:sp>
          <p:nvSpPr>
            <p:cNvPr id="30" name="Freeform 30"/>
            <p:cNvSpPr/>
            <p:nvPr/>
          </p:nvSpPr>
          <p:spPr>
            <a:xfrm>
              <a:off x="0" y="0"/>
              <a:ext cx="3128683" cy="273356"/>
            </a:xfrm>
            <a:custGeom>
              <a:avLst/>
              <a:gdLst/>
              <a:ahLst/>
              <a:cxnLst/>
              <a:rect l="l" t="t" r="r" b="b"/>
              <a:pathLst>
                <a:path w="3128683" h="273356">
                  <a:moveTo>
                    <a:pt x="65172" y="0"/>
                  </a:moveTo>
                  <a:lnTo>
                    <a:pt x="3063511" y="0"/>
                  </a:lnTo>
                  <a:cubicBezTo>
                    <a:pt x="3099504" y="0"/>
                    <a:pt x="3128683" y="29178"/>
                    <a:pt x="3128683" y="65172"/>
                  </a:cubicBezTo>
                  <a:lnTo>
                    <a:pt x="3128683" y="208184"/>
                  </a:lnTo>
                  <a:cubicBezTo>
                    <a:pt x="3128683" y="244178"/>
                    <a:pt x="3099504" y="273356"/>
                    <a:pt x="3063511" y="273356"/>
                  </a:cubicBezTo>
                  <a:lnTo>
                    <a:pt x="65172" y="273356"/>
                  </a:lnTo>
                  <a:cubicBezTo>
                    <a:pt x="29178" y="273356"/>
                    <a:pt x="0" y="244178"/>
                    <a:pt x="0" y="208184"/>
                  </a:cubicBezTo>
                  <a:lnTo>
                    <a:pt x="0" y="65172"/>
                  </a:lnTo>
                  <a:cubicBezTo>
                    <a:pt x="0" y="29178"/>
                    <a:pt x="29178" y="0"/>
                    <a:pt x="65172" y="0"/>
                  </a:cubicBezTo>
                  <a:close/>
                </a:path>
              </a:pathLst>
            </a:custGeom>
            <a:solidFill>
              <a:srgbClr val="013927">
                <a:alpha val="49804"/>
              </a:srgbClr>
            </a:solidFill>
            <a:ln w="57150" cap="rnd">
              <a:solidFill>
                <a:srgbClr val="013927">
                  <a:alpha val="49804"/>
                </a:srgbClr>
              </a:solidFill>
              <a:prstDash val="solid"/>
              <a:round/>
            </a:ln>
          </p:spPr>
        </p:sp>
        <p:sp>
          <p:nvSpPr>
            <p:cNvPr id="31" name="TextBox 31"/>
            <p:cNvSpPr txBox="1"/>
            <p:nvPr/>
          </p:nvSpPr>
          <p:spPr>
            <a:xfrm>
              <a:off x="0" y="9525"/>
              <a:ext cx="3128683" cy="263831"/>
            </a:xfrm>
            <a:prstGeom prst="rect">
              <a:avLst/>
            </a:prstGeom>
          </p:spPr>
          <p:txBody>
            <a:bodyPr lIns="50800" tIns="50800" rIns="50800" bIns="50800" rtlCol="0" anchor="ctr"/>
            <a:lstStyle/>
            <a:p>
              <a:pPr algn="ctr">
                <a:lnSpc>
                  <a:spcPts val="3599"/>
                </a:lnSpc>
              </a:pPr>
              <a:endParaRPr/>
            </a:p>
          </p:txBody>
        </p:sp>
      </p:grpSp>
      <p:grpSp>
        <p:nvGrpSpPr>
          <p:cNvPr id="32" name="Group 32"/>
          <p:cNvGrpSpPr/>
          <p:nvPr/>
        </p:nvGrpSpPr>
        <p:grpSpPr>
          <a:xfrm>
            <a:off x="2576326" y="5974298"/>
            <a:ext cx="909502" cy="90950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1111"/>
            </a:solidFill>
          </p:spPr>
        </p:sp>
        <p:sp>
          <p:nvSpPr>
            <p:cNvPr id="34" name="TextBox 34"/>
            <p:cNvSpPr txBox="1"/>
            <p:nvPr/>
          </p:nvSpPr>
          <p:spPr>
            <a:xfrm>
              <a:off x="76200" y="76200"/>
              <a:ext cx="660400" cy="660400"/>
            </a:xfrm>
            <a:prstGeom prst="rect">
              <a:avLst/>
            </a:prstGeom>
          </p:spPr>
          <p:txBody>
            <a:bodyPr lIns="50800" tIns="50800" rIns="50800" bIns="50800" rtlCol="0" anchor="ctr"/>
            <a:lstStyle/>
            <a:p>
              <a:pPr algn="ctr">
                <a:lnSpc>
                  <a:spcPts val="4199"/>
                </a:lnSpc>
              </a:pPr>
              <a:r>
                <a:rPr lang="en-US" sz="3499" spc="-174">
                  <a:solidFill>
                    <a:srgbClr val="FFFFFF"/>
                  </a:solidFill>
                  <a:latin typeface="윤명조 Bold"/>
                </a:rPr>
                <a:t>4</a:t>
              </a:r>
            </a:p>
          </p:txBody>
        </p:sp>
      </p:grpSp>
      <p:sp>
        <p:nvSpPr>
          <p:cNvPr id="35" name="AutoShape 35"/>
          <p:cNvSpPr/>
          <p:nvPr/>
        </p:nvSpPr>
        <p:spPr>
          <a:xfrm flipV="1">
            <a:off x="3485827" y="6429049"/>
            <a:ext cx="346630" cy="0"/>
          </a:xfrm>
          <a:prstGeom prst="line">
            <a:avLst/>
          </a:prstGeom>
          <a:ln w="38100" cap="flat">
            <a:solidFill>
              <a:srgbClr val="013927"/>
            </a:solidFill>
            <a:prstDash val="solid"/>
            <a:headEnd type="none" w="sm" len="sm"/>
            <a:tailEnd type="none" w="sm" len="sm"/>
          </a:ln>
        </p:spPr>
      </p:sp>
      <p:sp>
        <p:nvSpPr>
          <p:cNvPr id="36" name="TextBox 36"/>
          <p:cNvSpPr txBox="1"/>
          <p:nvPr/>
        </p:nvSpPr>
        <p:spPr>
          <a:xfrm>
            <a:off x="4325055" y="6249979"/>
            <a:ext cx="10178642" cy="405765"/>
          </a:xfrm>
          <a:prstGeom prst="rect">
            <a:avLst/>
          </a:prstGeom>
        </p:spPr>
        <p:txBody>
          <a:bodyPr lIns="0" tIns="0" rIns="0" bIns="0" rtlCol="0" anchor="t">
            <a:spAutoFit/>
          </a:bodyPr>
          <a:lstStyle/>
          <a:p>
            <a:pPr algn="just">
              <a:lnSpc>
                <a:spcPts val="3180"/>
              </a:lnSpc>
            </a:pPr>
            <a:r>
              <a:rPr lang="en-US" sz="3000" spc="-135">
                <a:solidFill>
                  <a:srgbClr val="FCFEF1"/>
                </a:solidFill>
                <a:latin typeface="윤명조"/>
                <a:ea typeface="윤명조"/>
              </a:rPr>
              <a:t> 월 평균 소득이 높은 지역일수록 리저브 매장이 많을 것이다.</a:t>
            </a:r>
          </a:p>
        </p:txBody>
      </p:sp>
      <p:grpSp>
        <p:nvGrpSpPr>
          <p:cNvPr id="37" name="Group 37"/>
          <p:cNvGrpSpPr/>
          <p:nvPr/>
        </p:nvGrpSpPr>
        <p:grpSpPr>
          <a:xfrm>
            <a:off x="3832457" y="7195648"/>
            <a:ext cx="11879217" cy="1037899"/>
            <a:chOff x="0" y="0"/>
            <a:chExt cx="3128683" cy="273356"/>
          </a:xfrm>
        </p:grpSpPr>
        <p:sp>
          <p:nvSpPr>
            <p:cNvPr id="38" name="Freeform 38"/>
            <p:cNvSpPr/>
            <p:nvPr/>
          </p:nvSpPr>
          <p:spPr>
            <a:xfrm>
              <a:off x="0" y="0"/>
              <a:ext cx="3128683" cy="273356"/>
            </a:xfrm>
            <a:custGeom>
              <a:avLst/>
              <a:gdLst/>
              <a:ahLst/>
              <a:cxnLst/>
              <a:rect l="l" t="t" r="r" b="b"/>
              <a:pathLst>
                <a:path w="3128683" h="273356">
                  <a:moveTo>
                    <a:pt x="65172" y="0"/>
                  </a:moveTo>
                  <a:lnTo>
                    <a:pt x="3063511" y="0"/>
                  </a:lnTo>
                  <a:cubicBezTo>
                    <a:pt x="3099504" y="0"/>
                    <a:pt x="3128683" y="29178"/>
                    <a:pt x="3128683" y="65172"/>
                  </a:cubicBezTo>
                  <a:lnTo>
                    <a:pt x="3128683" y="208184"/>
                  </a:lnTo>
                  <a:cubicBezTo>
                    <a:pt x="3128683" y="244178"/>
                    <a:pt x="3099504" y="273356"/>
                    <a:pt x="3063511" y="273356"/>
                  </a:cubicBezTo>
                  <a:lnTo>
                    <a:pt x="65172" y="273356"/>
                  </a:lnTo>
                  <a:cubicBezTo>
                    <a:pt x="29178" y="273356"/>
                    <a:pt x="0" y="244178"/>
                    <a:pt x="0" y="208184"/>
                  </a:cubicBezTo>
                  <a:lnTo>
                    <a:pt x="0" y="65172"/>
                  </a:lnTo>
                  <a:cubicBezTo>
                    <a:pt x="0" y="29178"/>
                    <a:pt x="29178" y="0"/>
                    <a:pt x="65172" y="0"/>
                  </a:cubicBezTo>
                  <a:close/>
                </a:path>
              </a:pathLst>
            </a:custGeom>
            <a:solidFill>
              <a:srgbClr val="013927">
                <a:alpha val="49804"/>
              </a:srgbClr>
            </a:solidFill>
            <a:ln w="57150" cap="rnd">
              <a:solidFill>
                <a:srgbClr val="013927">
                  <a:alpha val="49804"/>
                </a:srgbClr>
              </a:solidFill>
              <a:prstDash val="solid"/>
              <a:round/>
            </a:ln>
          </p:spPr>
        </p:sp>
        <p:sp>
          <p:nvSpPr>
            <p:cNvPr id="39" name="TextBox 39"/>
            <p:cNvSpPr txBox="1"/>
            <p:nvPr/>
          </p:nvSpPr>
          <p:spPr>
            <a:xfrm>
              <a:off x="0" y="9525"/>
              <a:ext cx="3128683" cy="263831"/>
            </a:xfrm>
            <a:prstGeom prst="rect">
              <a:avLst/>
            </a:prstGeom>
          </p:spPr>
          <p:txBody>
            <a:bodyPr lIns="50800" tIns="50800" rIns="50800" bIns="50800" rtlCol="0" anchor="ctr"/>
            <a:lstStyle/>
            <a:p>
              <a:pPr algn="ctr">
                <a:lnSpc>
                  <a:spcPts val="3599"/>
                </a:lnSpc>
              </a:pPr>
              <a:endParaRPr/>
            </a:p>
          </p:txBody>
        </p:sp>
      </p:grpSp>
      <p:grpSp>
        <p:nvGrpSpPr>
          <p:cNvPr id="40" name="Group 40"/>
          <p:cNvGrpSpPr/>
          <p:nvPr/>
        </p:nvGrpSpPr>
        <p:grpSpPr>
          <a:xfrm>
            <a:off x="2576326" y="7259846"/>
            <a:ext cx="909502" cy="909502"/>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927"/>
            </a:solidFill>
          </p:spPr>
        </p:sp>
        <p:sp>
          <p:nvSpPr>
            <p:cNvPr id="42" name="TextBox 42"/>
            <p:cNvSpPr txBox="1"/>
            <p:nvPr/>
          </p:nvSpPr>
          <p:spPr>
            <a:xfrm>
              <a:off x="76200" y="76200"/>
              <a:ext cx="660400" cy="660400"/>
            </a:xfrm>
            <a:prstGeom prst="rect">
              <a:avLst/>
            </a:prstGeom>
          </p:spPr>
          <p:txBody>
            <a:bodyPr lIns="50800" tIns="50800" rIns="50800" bIns="50800" rtlCol="0" anchor="ctr"/>
            <a:lstStyle/>
            <a:p>
              <a:pPr algn="ctr">
                <a:lnSpc>
                  <a:spcPts val="1680"/>
                </a:lnSpc>
              </a:pPr>
              <a:r>
                <a:rPr lang="en-US" sz="1400" spc="-70">
                  <a:solidFill>
                    <a:srgbClr val="FFFFFF"/>
                  </a:solidFill>
                  <a:ea typeface="윤명조 Bold"/>
                </a:rPr>
                <a:t>보너스</a:t>
              </a:r>
            </a:p>
          </p:txBody>
        </p:sp>
      </p:grpSp>
      <p:sp>
        <p:nvSpPr>
          <p:cNvPr id="43" name="AutoShape 43"/>
          <p:cNvSpPr/>
          <p:nvPr/>
        </p:nvSpPr>
        <p:spPr>
          <a:xfrm flipV="1">
            <a:off x="3485827" y="7714597"/>
            <a:ext cx="346630" cy="0"/>
          </a:xfrm>
          <a:prstGeom prst="line">
            <a:avLst/>
          </a:prstGeom>
          <a:ln w="38100" cap="flat">
            <a:solidFill>
              <a:srgbClr val="013927"/>
            </a:solidFill>
            <a:prstDash val="solid"/>
            <a:headEnd type="none" w="sm" len="sm"/>
            <a:tailEnd type="none" w="sm" len="sm"/>
          </a:ln>
        </p:spPr>
      </p:sp>
      <p:sp>
        <p:nvSpPr>
          <p:cNvPr id="44" name="TextBox 44"/>
          <p:cNvSpPr txBox="1"/>
          <p:nvPr/>
        </p:nvSpPr>
        <p:spPr>
          <a:xfrm>
            <a:off x="4325055" y="7535527"/>
            <a:ext cx="10178642" cy="405765"/>
          </a:xfrm>
          <a:prstGeom prst="rect">
            <a:avLst/>
          </a:prstGeom>
        </p:spPr>
        <p:txBody>
          <a:bodyPr lIns="0" tIns="0" rIns="0" bIns="0" rtlCol="0" anchor="t">
            <a:spAutoFit/>
          </a:bodyPr>
          <a:lstStyle/>
          <a:p>
            <a:pPr algn="just">
              <a:lnSpc>
                <a:spcPts val="3180"/>
              </a:lnSpc>
            </a:pPr>
            <a:r>
              <a:rPr lang="en-US" sz="3000" spc="-135">
                <a:solidFill>
                  <a:srgbClr val="FCFEF1"/>
                </a:solidFill>
                <a:latin typeface="윤명조"/>
                <a:ea typeface="윤명조"/>
              </a:rPr>
              <a:t>월 지출 유형 중 어떤 유형이 매장 수와 관련성이 높을까?</a:t>
            </a:r>
          </a:p>
        </p:txBody>
      </p:sp>
      <p:sp>
        <p:nvSpPr>
          <p:cNvPr id="45" name="TextBox 45"/>
          <p:cNvSpPr txBox="1"/>
          <p:nvPr/>
        </p:nvSpPr>
        <p:spPr>
          <a:xfrm>
            <a:off x="0" y="165100"/>
            <a:ext cx="10145998"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ea typeface="Nanum Myeongjo Ultra-Bold"/>
              </a:rPr>
              <a:t>프로젝트 개요</a:t>
            </a:r>
          </a:p>
        </p:txBody>
      </p:sp>
      <p:sp>
        <p:nvSpPr>
          <p:cNvPr id="46" name="TextBox 46"/>
          <p:cNvSpPr txBox="1"/>
          <p:nvPr/>
        </p:nvSpPr>
        <p:spPr>
          <a:xfrm>
            <a:off x="13509490" y="330617"/>
            <a:ext cx="3452484" cy="405732"/>
          </a:xfrm>
          <a:prstGeom prst="rect">
            <a:avLst/>
          </a:prstGeom>
        </p:spPr>
        <p:txBody>
          <a:bodyPr lIns="0" tIns="0" rIns="0" bIns="0" rtlCol="0" anchor="t">
            <a:spAutoFit/>
          </a:bodyPr>
          <a:lstStyle/>
          <a:p>
            <a:pPr marL="0" lvl="0" indent="0" algn="r">
              <a:lnSpc>
                <a:spcPts val="3178"/>
              </a:lnSpc>
            </a:pPr>
            <a:r>
              <a:rPr lang="en-US" sz="2998" spc="-134">
                <a:solidFill>
                  <a:srgbClr val="013927"/>
                </a:solidFill>
                <a:latin typeface="윤명조"/>
                <a:ea typeface="윤명조"/>
              </a:rPr>
              <a:t>00. 프로젝트 소개</a:t>
            </a:r>
          </a:p>
        </p:txBody>
      </p:sp>
      <p:grpSp>
        <p:nvGrpSpPr>
          <p:cNvPr id="47" name="Group 47"/>
          <p:cNvGrpSpPr/>
          <p:nvPr/>
        </p:nvGrpSpPr>
        <p:grpSpPr>
          <a:xfrm>
            <a:off x="17260140" y="187064"/>
            <a:ext cx="855751" cy="645213"/>
            <a:chOff x="0" y="0"/>
            <a:chExt cx="1141002" cy="860284"/>
          </a:xfrm>
        </p:grpSpPr>
        <p:grpSp>
          <p:nvGrpSpPr>
            <p:cNvPr id="48" name="Group 48"/>
            <p:cNvGrpSpPr/>
            <p:nvPr/>
          </p:nvGrpSpPr>
          <p:grpSpPr>
            <a:xfrm>
              <a:off x="0" y="0"/>
              <a:ext cx="1141002" cy="860284"/>
              <a:chOff x="0" y="0"/>
              <a:chExt cx="225383" cy="169933"/>
            </a:xfrm>
          </p:grpSpPr>
          <p:sp>
            <p:nvSpPr>
              <p:cNvPr id="49" name="Freeform 49"/>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50" name="TextBox 50"/>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51" name="TextBox 51"/>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5</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2344779" y="1028700"/>
            <a:ext cx="13598443" cy="8234363"/>
            <a:chOff x="0" y="0"/>
            <a:chExt cx="18131257" cy="10979150"/>
          </a:xfrm>
        </p:grpSpPr>
        <p:sp>
          <p:nvSpPr>
            <p:cNvPr id="7" name="Freeform 7"/>
            <p:cNvSpPr/>
            <p:nvPr/>
          </p:nvSpPr>
          <p:spPr>
            <a:xfrm>
              <a:off x="0" y="0"/>
              <a:ext cx="18131257" cy="8827405"/>
            </a:xfrm>
            <a:custGeom>
              <a:avLst/>
              <a:gdLst/>
              <a:ahLst/>
              <a:cxnLst/>
              <a:rect l="l" t="t" r="r" b="b"/>
              <a:pathLst>
                <a:path w="18131257" h="8827405">
                  <a:moveTo>
                    <a:pt x="0" y="0"/>
                  </a:moveTo>
                  <a:lnTo>
                    <a:pt x="18131257" y="0"/>
                  </a:lnTo>
                  <a:lnTo>
                    <a:pt x="18131257" y="8827405"/>
                  </a:lnTo>
                  <a:lnTo>
                    <a:pt x="0" y="8827405"/>
                  </a:lnTo>
                  <a:lnTo>
                    <a:pt x="0" y="0"/>
                  </a:lnTo>
                  <a:close/>
                </a:path>
              </a:pathLst>
            </a:custGeom>
            <a:blipFill>
              <a:blip r:embed="rId3"/>
              <a:stretch>
                <a:fillRect b="-45131"/>
              </a:stretch>
            </a:blipFill>
          </p:spPr>
        </p:sp>
        <p:sp>
          <p:nvSpPr>
            <p:cNvPr id="8" name="Freeform 8"/>
            <p:cNvSpPr/>
            <p:nvPr/>
          </p:nvSpPr>
          <p:spPr>
            <a:xfrm>
              <a:off x="0" y="7490174"/>
              <a:ext cx="18131257" cy="3488976"/>
            </a:xfrm>
            <a:custGeom>
              <a:avLst/>
              <a:gdLst/>
              <a:ahLst/>
              <a:cxnLst/>
              <a:rect l="l" t="t" r="r" b="b"/>
              <a:pathLst>
                <a:path w="18131257" h="3488976">
                  <a:moveTo>
                    <a:pt x="0" y="0"/>
                  </a:moveTo>
                  <a:lnTo>
                    <a:pt x="18131257" y="0"/>
                  </a:lnTo>
                  <a:lnTo>
                    <a:pt x="18131257" y="3488976"/>
                  </a:lnTo>
                  <a:lnTo>
                    <a:pt x="0" y="3488976"/>
                  </a:lnTo>
                  <a:lnTo>
                    <a:pt x="0" y="0"/>
                  </a:lnTo>
                  <a:close/>
                </a:path>
              </a:pathLst>
            </a:custGeom>
            <a:blipFill>
              <a:blip r:embed="rId4"/>
              <a:stretch>
                <a:fillRect b="-267193"/>
              </a:stretch>
            </a:blipFill>
          </p:spPr>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685041" y="1915252"/>
            <a:ext cx="16917919" cy="6456496"/>
            <a:chOff x="0" y="0"/>
            <a:chExt cx="22557225" cy="8608661"/>
          </a:xfrm>
        </p:grpSpPr>
        <p:sp>
          <p:nvSpPr>
            <p:cNvPr id="7" name="Freeform 7"/>
            <p:cNvSpPr/>
            <p:nvPr/>
          </p:nvSpPr>
          <p:spPr>
            <a:xfrm>
              <a:off x="0" y="1888929"/>
              <a:ext cx="22557225" cy="6719732"/>
            </a:xfrm>
            <a:custGeom>
              <a:avLst/>
              <a:gdLst/>
              <a:ahLst/>
              <a:cxnLst/>
              <a:rect l="l" t="t" r="r" b="b"/>
              <a:pathLst>
                <a:path w="22557225" h="6719732">
                  <a:moveTo>
                    <a:pt x="0" y="0"/>
                  </a:moveTo>
                  <a:lnTo>
                    <a:pt x="22557225" y="0"/>
                  </a:lnTo>
                  <a:lnTo>
                    <a:pt x="22557225" y="6719732"/>
                  </a:lnTo>
                  <a:lnTo>
                    <a:pt x="0" y="6719732"/>
                  </a:lnTo>
                  <a:lnTo>
                    <a:pt x="0" y="0"/>
                  </a:lnTo>
                  <a:close/>
                </a:path>
              </a:pathLst>
            </a:custGeom>
            <a:blipFill>
              <a:blip r:embed="rId3"/>
              <a:stretch>
                <a:fillRect b="-137191"/>
              </a:stretch>
            </a:blipFill>
          </p:spPr>
        </p:sp>
        <p:sp>
          <p:nvSpPr>
            <p:cNvPr id="8" name="Freeform 8"/>
            <p:cNvSpPr/>
            <p:nvPr/>
          </p:nvSpPr>
          <p:spPr>
            <a:xfrm>
              <a:off x="0" y="0"/>
              <a:ext cx="22557225" cy="2258971"/>
            </a:xfrm>
            <a:custGeom>
              <a:avLst/>
              <a:gdLst/>
              <a:ahLst/>
              <a:cxnLst/>
              <a:rect l="l" t="t" r="r" b="b"/>
              <a:pathLst>
                <a:path w="22557225" h="2258971">
                  <a:moveTo>
                    <a:pt x="0" y="0"/>
                  </a:moveTo>
                  <a:lnTo>
                    <a:pt x="22557225" y="0"/>
                  </a:lnTo>
                  <a:lnTo>
                    <a:pt x="22557225" y="2258971"/>
                  </a:lnTo>
                  <a:lnTo>
                    <a:pt x="0" y="2258971"/>
                  </a:lnTo>
                  <a:lnTo>
                    <a:pt x="0" y="0"/>
                  </a:lnTo>
                  <a:close/>
                </a:path>
              </a:pathLst>
            </a:custGeom>
            <a:blipFill>
              <a:blip r:embed="rId4"/>
              <a:stretch>
                <a:fillRect t="-605570"/>
              </a:stretch>
            </a:blipFill>
          </p:spPr>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2114947" y="1023937"/>
            <a:ext cx="14058105" cy="8234362"/>
          </a:xfrm>
          <a:custGeom>
            <a:avLst/>
            <a:gdLst/>
            <a:ahLst/>
            <a:cxnLst/>
            <a:rect l="l" t="t" r="r" b="b"/>
            <a:pathLst>
              <a:path w="14058105" h="8234362">
                <a:moveTo>
                  <a:pt x="0" y="0"/>
                </a:moveTo>
                <a:lnTo>
                  <a:pt x="14058106" y="0"/>
                </a:lnTo>
                <a:lnTo>
                  <a:pt x="14058106" y="8234363"/>
                </a:lnTo>
                <a:lnTo>
                  <a:pt x="0" y="8234363"/>
                </a:lnTo>
                <a:lnTo>
                  <a:pt x="0" y="0"/>
                </a:lnTo>
                <a:close/>
              </a:path>
            </a:pathLst>
          </a:custGeom>
          <a:blipFill>
            <a:blip r:embed="rId3"/>
            <a:stretch>
              <a:fillRect b="-20631"/>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646359" y="2458755"/>
            <a:ext cx="16995281" cy="5369490"/>
            <a:chOff x="0" y="0"/>
            <a:chExt cx="22660375" cy="7159320"/>
          </a:xfrm>
        </p:grpSpPr>
        <p:sp>
          <p:nvSpPr>
            <p:cNvPr id="7" name="Freeform 7"/>
            <p:cNvSpPr/>
            <p:nvPr/>
          </p:nvSpPr>
          <p:spPr>
            <a:xfrm>
              <a:off x="0" y="0"/>
              <a:ext cx="22660375" cy="3265114"/>
            </a:xfrm>
            <a:custGeom>
              <a:avLst/>
              <a:gdLst/>
              <a:ahLst/>
              <a:cxnLst/>
              <a:rect l="l" t="t" r="r" b="b"/>
              <a:pathLst>
                <a:path w="22660375" h="3265114">
                  <a:moveTo>
                    <a:pt x="0" y="0"/>
                  </a:moveTo>
                  <a:lnTo>
                    <a:pt x="22660375" y="0"/>
                  </a:lnTo>
                  <a:lnTo>
                    <a:pt x="22660375" y="3265114"/>
                  </a:lnTo>
                  <a:lnTo>
                    <a:pt x="0" y="3265114"/>
                  </a:lnTo>
                  <a:lnTo>
                    <a:pt x="0" y="0"/>
                  </a:lnTo>
                  <a:close/>
                </a:path>
              </a:pathLst>
            </a:custGeom>
            <a:blipFill>
              <a:blip r:embed="rId3"/>
              <a:stretch>
                <a:fillRect t="-390381"/>
              </a:stretch>
            </a:blipFill>
          </p:spPr>
        </p:sp>
        <p:sp>
          <p:nvSpPr>
            <p:cNvPr id="8" name="Freeform 8"/>
            <p:cNvSpPr/>
            <p:nvPr/>
          </p:nvSpPr>
          <p:spPr>
            <a:xfrm>
              <a:off x="0" y="1404673"/>
              <a:ext cx="22660375" cy="5754647"/>
            </a:xfrm>
            <a:custGeom>
              <a:avLst/>
              <a:gdLst/>
              <a:ahLst/>
              <a:cxnLst/>
              <a:rect l="l" t="t" r="r" b="b"/>
              <a:pathLst>
                <a:path w="22660375" h="5754647">
                  <a:moveTo>
                    <a:pt x="0" y="0"/>
                  </a:moveTo>
                  <a:lnTo>
                    <a:pt x="22660375" y="0"/>
                  </a:lnTo>
                  <a:lnTo>
                    <a:pt x="22660375" y="5754647"/>
                  </a:lnTo>
                  <a:lnTo>
                    <a:pt x="0" y="5754647"/>
                  </a:lnTo>
                  <a:lnTo>
                    <a:pt x="0" y="0"/>
                  </a:lnTo>
                  <a:close/>
                </a:path>
              </a:pathLst>
            </a:custGeom>
            <a:blipFill>
              <a:blip r:embed="rId4"/>
              <a:stretch>
                <a:fillRect b="-178236"/>
              </a:stretch>
            </a:blipFill>
          </p:spPr>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3320512" y="1028700"/>
            <a:ext cx="11646976" cy="8229600"/>
          </a:xfrm>
          <a:custGeom>
            <a:avLst/>
            <a:gdLst/>
            <a:ahLst/>
            <a:cxnLst/>
            <a:rect l="l" t="t" r="r" b="b"/>
            <a:pathLst>
              <a:path w="11646976" h="8229600">
                <a:moveTo>
                  <a:pt x="0" y="0"/>
                </a:moveTo>
                <a:lnTo>
                  <a:pt x="11646976" y="0"/>
                </a:lnTo>
                <a:lnTo>
                  <a:pt x="11646976" y="8229600"/>
                </a:lnTo>
                <a:lnTo>
                  <a:pt x="0" y="8229600"/>
                </a:lnTo>
                <a:lnTo>
                  <a:pt x="0" y="0"/>
                </a:lnTo>
                <a:close/>
              </a:path>
            </a:pathLst>
          </a:custGeom>
          <a:blipFill>
            <a:blip r:embed="rId3"/>
            <a:stretch>
              <a:fillRect/>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597676" y="1447469"/>
            <a:ext cx="17016449" cy="7387300"/>
          </a:xfrm>
          <a:custGeom>
            <a:avLst/>
            <a:gdLst/>
            <a:ahLst/>
            <a:cxnLst/>
            <a:rect l="l" t="t" r="r" b="b"/>
            <a:pathLst>
              <a:path w="17016449" h="7387300">
                <a:moveTo>
                  <a:pt x="0" y="0"/>
                </a:moveTo>
                <a:lnTo>
                  <a:pt x="17016448" y="0"/>
                </a:lnTo>
                <a:lnTo>
                  <a:pt x="17016448" y="7387300"/>
                </a:lnTo>
                <a:lnTo>
                  <a:pt x="0" y="7387300"/>
                </a:lnTo>
                <a:lnTo>
                  <a:pt x="0" y="0"/>
                </a:lnTo>
                <a:close/>
              </a:path>
            </a:pathLst>
          </a:custGeom>
          <a:blipFill>
            <a:blip r:embed="rId3"/>
            <a:stretch>
              <a:fillRect b="-62760"/>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1963738" y="1023937"/>
            <a:ext cx="14360523" cy="8229600"/>
            <a:chOff x="0" y="0"/>
            <a:chExt cx="19147365" cy="10972800"/>
          </a:xfrm>
        </p:grpSpPr>
        <p:sp>
          <p:nvSpPr>
            <p:cNvPr id="7" name="Freeform 7"/>
            <p:cNvSpPr/>
            <p:nvPr/>
          </p:nvSpPr>
          <p:spPr>
            <a:xfrm>
              <a:off x="0" y="0"/>
              <a:ext cx="19147365" cy="3810719"/>
            </a:xfrm>
            <a:custGeom>
              <a:avLst/>
              <a:gdLst/>
              <a:ahLst/>
              <a:cxnLst/>
              <a:rect l="l" t="t" r="r" b="b"/>
              <a:pathLst>
                <a:path w="19147365" h="3810719">
                  <a:moveTo>
                    <a:pt x="0" y="0"/>
                  </a:moveTo>
                  <a:lnTo>
                    <a:pt x="19147365" y="0"/>
                  </a:lnTo>
                  <a:lnTo>
                    <a:pt x="19147365" y="3810719"/>
                  </a:lnTo>
                  <a:lnTo>
                    <a:pt x="0" y="3810719"/>
                  </a:lnTo>
                  <a:lnTo>
                    <a:pt x="0" y="0"/>
                  </a:lnTo>
                  <a:close/>
                </a:path>
              </a:pathLst>
            </a:custGeom>
            <a:blipFill>
              <a:blip r:embed="rId3"/>
              <a:stretch>
                <a:fillRect t="-209766" b="-45265"/>
              </a:stretch>
            </a:blipFill>
          </p:spPr>
        </p:sp>
        <p:sp>
          <p:nvSpPr>
            <p:cNvPr id="8" name="Freeform 8"/>
            <p:cNvSpPr/>
            <p:nvPr/>
          </p:nvSpPr>
          <p:spPr>
            <a:xfrm>
              <a:off x="0" y="944375"/>
              <a:ext cx="19147365" cy="8396532"/>
            </a:xfrm>
            <a:custGeom>
              <a:avLst/>
              <a:gdLst/>
              <a:ahLst/>
              <a:cxnLst/>
              <a:rect l="l" t="t" r="r" b="b"/>
              <a:pathLst>
                <a:path w="19147365" h="8396532">
                  <a:moveTo>
                    <a:pt x="0" y="0"/>
                  </a:moveTo>
                  <a:lnTo>
                    <a:pt x="19147365" y="0"/>
                  </a:lnTo>
                  <a:lnTo>
                    <a:pt x="19147365" y="8396531"/>
                  </a:lnTo>
                  <a:lnTo>
                    <a:pt x="0" y="8396531"/>
                  </a:lnTo>
                  <a:lnTo>
                    <a:pt x="0" y="0"/>
                  </a:lnTo>
                  <a:close/>
                </a:path>
              </a:pathLst>
            </a:custGeom>
            <a:blipFill>
              <a:blip r:embed="rId4"/>
              <a:stretch>
                <a:fillRect b="-61129"/>
              </a:stretch>
            </a:blipFill>
          </p:spPr>
        </p:sp>
        <p:sp>
          <p:nvSpPr>
            <p:cNvPr id="9" name="Freeform 9"/>
            <p:cNvSpPr/>
            <p:nvPr/>
          </p:nvSpPr>
          <p:spPr>
            <a:xfrm>
              <a:off x="0" y="7709012"/>
              <a:ext cx="19147365" cy="3263788"/>
            </a:xfrm>
            <a:custGeom>
              <a:avLst/>
              <a:gdLst/>
              <a:ahLst/>
              <a:cxnLst/>
              <a:rect l="l" t="t" r="r" b="b"/>
              <a:pathLst>
                <a:path w="19147365" h="3263788">
                  <a:moveTo>
                    <a:pt x="0" y="0"/>
                  </a:moveTo>
                  <a:lnTo>
                    <a:pt x="19147365" y="0"/>
                  </a:lnTo>
                  <a:lnTo>
                    <a:pt x="19147365" y="3263788"/>
                  </a:lnTo>
                  <a:lnTo>
                    <a:pt x="0" y="3263788"/>
                  </a:lnTo>
                  <a:lnTo>
                    <a:pt x="0" y="0"/>
                  </a:lnTo>
                  <a:close/>
                </a:path>
              </a:pathLst>
            </a:custGeom>
            <a:blipFill>
              <a:blip r:embed="rId5"/>
              <a:stretch>
                <a:fillRect b="-314526"/>
              </a:stretch>
            </a:blipFill>
          </p:spPr>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3200154" y="1386461"/>
            <a:ext cx="11887691" cy="7871839"/>
          </a:xfrm>
          <a:custGeom>
            <a:avLst/>
            <a:gdLst/>
            <a:ahLst/>
            <a:cxnLst/>
            <a:rect l="l" t="t" r="r" b="b"/>
            <a:pathLst>
              <a:path w="11887691" h="7871839">
                <a:moveTo>
                  <a:pt x="0" y="0"/>
                </a:moveTo>
                <a:lnTo>
                  <a:pt x="11887692" y="0"/>
                </a:lnTo>
                <a:lnTo>
                  <a:pt x="11887692" y="7871839"/>
                </a:lnTo>
                <a:lnTo>
                  <a:pt x="0" y="7871839"/>
                </a:lnTo>
                <a:lnTo>
                  <a:pt x="0" y="0"/>
                </a:lnTo>
                <a:close/>
              </a:path>
            </a:pathLst>
          </a:custGeom>
          <a:blipFill>
            <a:blip r:embed="rId3"/>
            <a:stretch>
              <a:fillRect b="-6705"/>
            </a:stretch>
          </a:blipFill>
        </p:spPr>
      </p:sp>
      <p:sp>
        <p:nvSpPr>
          <p:cNvPr id="7" name="Freeform 7"/>
          <p:cNvSpPr/>
          <p:nvPr/>
        </p:nvSpPr>
        <p:spPr>
          <a:xfrm>
            <a:off x="3200154" y="1023937"/>
            <a:ext cx="11887691" cy="718870"/>
          </a:xfrm>
          <a:custGeom>
            <a:avLst/>
            <a:gdLst/>
            <a:ahLst/>
            <a:cxnLst/>
            <a:rect l="l" t="t" r="r" b="b"/>
            <a:pathLst>
              <a:path w="11887691" h="718870">
                <a:moveTo>
                  <a:pt x="0" y="0"/>
                </a:moveTo>
                <a:lnTo>
                  <a:pt x="11887692" y="0"/>
                </a:lnTo>
                <a:lnTo>
                  <a:pt x="11887692" y="718871"/>
                </a:lnTo>
                <a:lnTo>
                  <a:pt x="0" y="718871"/>
                </a:lnTo>
                <a:lnTo>
                  <a:pt x="0" y="0"/>
                </a:lnTo>
                <a:close/>
              </a:path>
            </a:pathLst>
          </a:custGeom>
          <a:blipFill>
            <a:blip r:embed="rId4"/>
            <a:stretch>
              <a:fillRect t="-984684" b="-83772"/>
            </a:stretch>
          </a:blipFill>
        </p:spPr>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2727476" y="1047750"/>
            <a:ext cx="12084745" cy="6944524"/>
          </a:xfrm>
          <a:custGeom>
            <a:avLst/>
            <a:gdLst/>
            <a:ahLst/>
            <a:cxnLst/>
            <a:rect l="l" t="t" r="r" b="b"/>
            <a:pathLst>
              <a:path w="12084745" h="6944524">
                <a:moveTo>
                  <a:pt x="0" y="0"/>
                </a:moveTo>
                <a:lnTo>
                  <a:pt x="12084745" y="0"/>
                </a:lnTo>
                <a:lnTo>
                  <a:pt x="12084745" y="6944524"/>
                </a:lnTo>
                <a:lnTo>
                  <a:pt x="0" y="6944524"/>
                </a:lnTo>
                <a:lnTo>
                  <a:pt x="0" y="0"/>
                </a:lnTo>
                <a:close/>
              </a:path>
            </a:pathLst>
          </a:custGeom>
          <a:blipFill>
            <a:blip r:embed="rId3"/>
            <a:stretch>
              <a:fillRect t="-3728" b="-19230"/>
            </a:stretch>
          </a:blipFill>
        </p:spPr>
      </p:sp>
      <p:sp>
        <p:nvSpPr>
          <p:cNvPr id="7" name="Freeform 7"/>
          <p:cNvSpPr/>
          <p:nvPr/>
        </p:nvSpPr>
        <p:spPr>
          <a:xfrm>
            <a:off x="2727476" y="7992274"/>
            <a:ext cx="12084745" cy="1266026"/>
          </a:xfrm>
          <a:custGeom>
            <a:avLst/>
            <a:gdLst/>
            <a:ahLst/>
            <a:cxnLst/>
            <a:rect l="l" t="t" r="r" b="b"/>
            <a:pathLst>
              <a:path w="12084745" h="1266026">
                <a:moveTo>
                  <a:pt x="0" y="0"/>
                </a:moveTo>
                <a:lnTo>
                  <a:pt x="12084745" y="0"/>
                </a:lnTo>
                <a:lnTo>
                  <a:pt x="12084745" y="1266026"/>
                </a:lnTo>
                <a:lnTo>
                  <a:pt x="0" y="1266026"/>
                </a:lnTo>
                <a:lnTo>
                  <a:pt x="0" y="0"/>
                </a:lnTo>
                <a:close/>
              </a:path>
            </a:pathLst>
          </a:custGeom>
          <a:blipFill>
            <a:blip r:embed="rId4"/>
            <a:stretch>
              <a:fillRect t="-18876" b="-555589"/>
            </a:stretch>
          </a:blipFill>
        </p:spPr>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3762118" y="1023938"/>
            <a:ext cx="10763764" cy="8234363"/>
            <a:chOff x="0" y="0"/>
            <a:chExt cx="14351685" cy="10979150"/>
          </a:xfrm>
        </p:grpSpPr>
        <p:sp>
          <p:nvSpPr>
            <p:cNvPr id="7" name="Freeform 7"/>
            <p:cNvSpPr/>
            <p:nvPr/>
          </p:nvSpPr>
          <p:spPr>
            <a:xfrm>
              <a:off x="0" y="419042"/>
              <a:ext cx="14351685" cy="10140711"/>
            </a:xfrm>
            <a:custGeom>
              <a:avLst/>
              <a:gdLst/>
              <a:ahLst/>
              <a:cxnLst/>
              <a:rect l="l" t="t" r="r" b="b"/>
              <a:pathLst>
                <a:path w="14351685" h="10140711">
                  <a:moveTo>
                    <a:pt x="0" y="0"/>
                  </a:moveTo>
                  <a:lnTo>
                    <a:pt x="14351685" y="0"/>
                  </a:lnTo>
                  <a:lnTo>
                    <a:pt x="14351685" y="10140711"/>
                  </a:lnTo>
                  <a:lnTo>
                    <a:pt x="0" y="10140711"/>
                  </a:lnTo>
                  <a:lnTo>
                    <a:pt x="0" y="0"/>
                  </a:lnTo>
                  <a:close/>
                </a:path>
              </a:pathLst>
            </a:custGeom>
            <a:blipFill>
              <a:blip r:embed="rId3"/>
              <a:stretch>
                <a:fillRect/>
              </a:stretch>
            </a:blipFill>
          </p:spPr>
        </p:sp>
        <p:sp>
          <p:nvSpPr>
            <p:cNvPr id="8" name="Freeform 8"/>
            <p:cNvSpPr/>
            <p:nvPr/>
          </p:nvSpPr>
          <p:spPr>
            <a:xfrm>
              <a:off x="0" y="9411552"/>
              <a:ext cx="14351685" cy="1567598"/>
            </a:xfrm>
            <a:custGeom>
              <a:avLst/>
              <a:gdLst/>
              <a:ahLst/>
              <a:cxnLst/>
              <a:rect l="l" t="t" r="r" b="b"/>
              <a:pathLst>
                <a:path w="14351685" h="1567598">
                  <a:moveTo>
                    <a:pt x="0" y="0"/>
                  </a:moveTo>
                  <a:lnTo>
                    <a:pt x="14351685" y="0"/>
                  </a:lnTo>
                  <a:lnTo>
                    <a:pt x="14351685" y="1567598"/>
                  </a:lnTo>
                  <a:lnTo>
                    <a:pt x="0" y="1567598"/>
                  </a:lnTo>
                  <a:lnTo>
                    <a:pt x="0" y="0"/>
                  </a:lnTo>
                  <a:close/>
                </a:path>
              </a:pathLst>
            </a:custGeom>
            <a:blipFill>
              <a:blip r:embed="rId4"/>
              <a:stretch>
                <a:fillRect t="-26151" b="-520743"/>
              </a:stretch>
            </a:blipFill>
          </p:spPr>
        </p:sp>
        <p:sp>
          <p:nvSpPr>
            <p:cNvPr id="9" name="Freeform 9"/>
            <p:cNvSpPr/>
            <p:nvPr/>
          </p:nvSpPr>
          <p:spPr>
            <a:xfrm>
              <a:off x="0" y="0"/>
              <a:ext cx="14351685" cy="838083"/>
            </a:xfrm>
            <a:custGeom>
              <a:avLst/>
              <a:gdLst/>
              <a:ahLst/>
              <a:cxnLst/>
              <a:rect l="l" t="t" r="r" b="b"/>
              <a:pathLst>
                <a:path w="14351685" h="838083">
                  <a:moveTo>
                    <a:pt x="0" y="0"/>
                  </a:moveTo>
                  <a:lnTo>
                    <a:pt x="14351685" y="0"/>
                  </a:lnTo>
                  <a:lnTo>
                    <a:pt x="14351685" y="838083"/>
                  </a:lnTo>
                  <a:lnTo>
                    <a:pt x="0" y="838083"/>
                  </a:lnTo>
                  <a:lnTo>
                    <a:pt x="0" y="0"/>
                  </a:lnTo>
                  <a:close/>
                </a:path>
              </a:pathLst>
            </a:custGeom>
            <a:blipFill>
              <a:blip r:embed="rId5"/>
              <a:stretch>
                <a:fillRect t="-993345" b="-116642"/>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grpSp>
        <p:nvGrpSpPr>
          <p:cNvPr id="5" name="Group 5"/>
          <p:cNvGrpSpPr/>
          <p:nvPr/>
        </p:nvGrpSpPr>
        <p:grpSpPr>
          <a:xfrm>
            <a:off x="1562730" y="2018956"/>
            <a:ext cx="16125264" cy="6249088"/>
            <a:chOff x="0" y="0"/>
            <a:chExt cx="21500352" cy="8332118"/>
          </a:xfrm>
        </p:grpSpPr>
        <p:grpSp>
          <p:nvGrpSpPr>
            <p:cNvPr id="6" name="Group 6"/>
            <p:cNvGrpSpPr/>
            <p:nvPr/>
          </p:nvGrpSpPr>
          <p:grpSpPr>
            <a:xfrm rot="-5400000">
              <a:off x="10245032" y="7281911"/>
              <a:ext cx="431800" cy="43180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id="8" name="Group 8"/>
            <p:cNvGrpSpPr/>
            <p:nvPr/>
          </p:nvGrpSpPr>
          <p:grpSpPr>
            <a:xfrm rot="-5400000">
              <a:off x="10245032" y="4833248"/>
              <a:ext cx="431800" cy="43180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sp>
          <p:nvSpPr>
            <p:cNvPr id="10" name="AutoShape 10"/>
            <p:cNvSpPr/>
            <p:nvPr/>
          </p:nvSpPr>
          <p:spPr>
            <a:xfrm>
              <a:off x="10454582" y="7713711"/>
              <a:ext cx="6350" cy="0"/>
            </a:xfrm>
            <a:prstGeom prst="line">
              <a:avLst/>
            </a:prstGeom>
            <a:ln w="25400" cap="flat">
              <a:solidFill>
                <a:srgbClr val="FCFEF1"/>
              </a:solidFill>
              <a:prstDash val="solid"/>
              <a:headEnd type="none" w="sm" len="sm"/>
              <a:tailEnd type="none" w="sm" len="sm"/>
            </a:ln>
          </p:spPr>
        </p:sp>
        <p:sp>
          <p:nvSpPr>
            <p:cNvPr id="11" name="AutoShape 11"/>
            <p:cNvSpPr/>
            <p:nvPr/>
          </p:nvSpPr>
          <p:spPr>
            <a:xfrm flipV="1">
              <a:off x="10460932" y="5265048"/>
              <a:ext cx="0" cy="2016863"/>
            </a:xfrm>
            <a:prstGeom prst="line">
              <a:avLst/>
            </a:prstGeom>
            <a:ln w="25400" cap="flat">
              <a:solidFill>
                <a:srgbClr val="FCFEF1"/>
              </a:solidFill>
              <a:prstDash val="solid"/>
              <a:headEnd type="none" w="sm" len="sm"/>
              <a:tailEnd type="none" w="sm" len="sm"/>
            </a:ln>
          </p:spPr>
        </p:sp>
        <p:sp>
          <p:nvSpPr>
            <p:cNvPr id="12" name="AutoShape 12"/>
            <p:cNvSpPr/>
            <p:nvPr/>
          </p:nvSpPr>
          <p:spPr>
            <a:xfrm flipV="1">
              <a:off x="10460932" y="2898815"/>
              <a:ext cx="0" cy="1934433"/>
            </a:xfrm>
            <a:prstGeom prst="line">
              <a:avLst/>
            </a:prstGeom>
            <a:ln w="25400" cap="flat">
              <a:solidFill>
                <a:srgbClr val="FCFEF1"/>
              </a:solidFill>
              <a:prstDash val="solid"/>
              <a:headEnd type="none" w="sm" len="sm"/>
              <a:tailEnd type="none" w="sm" len="sm"/>
            </a:ln>
          </p:spPr>
        </p:sp>
        <p:sp>
          <p:nvSpPr>
            <p:cNvPr id="13" name="AutoShape 13"/>
            <p:cNvSpPr/>
            <p:nvPr/>
          </p:nvSpPr>
          <p:spPr>
            <a:xfrm flipV="1">
              <a:off x="10443374" y="574426"/>
              <a:ext cx="16065" cy="2324301"/>
            </a:xfrm>
            <a:prstGeom prst="line">
              <a:avLst/>
            </a:prstGeom>
            <a:ln w="25400" cap="flat">
              <a:solidFill>
                <a:srgbClr val="FCFEF1"/>
              </a:solidFill>
              <a:prstDash val="solid"/>
              <a:headEnd type="none" w="sm" len="sm"/>
              <a:tailEnd type="none" w="sm" len="sm"/>
            </a:ln>
          </p:spPr>
        </p:sp>
        <p:grpSp>
          <p:nvGrpSpPr>
            <p:cNvPr id="14" name="Group 14"/>
            <p:cNvGrpSpPr/>
            <p:nvPr/>
          </p:nvGrpSpPr>
          <p:grpSpPr>
            <a:xfrm rot="-5400000">
              <a:off x="10245032" y="2467015"/>
              <a:ext cx="431800" cy="43180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id="16" name="Group 16"/>
            <p:cNvGrpSpPr/>
            <p:nvPr/>
          </p:nvGrpSpPr>
          <p:grpSpPr>
            <a:xfrm rot="-5400000">
              <a:off x="10245032" y="142631"/>
              <a:ext cx="431800" cy="43180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CFEF1"/>
              </a:solidFill>
            </p:spPr>
          </p:sp>
        </p:grpSp>
        <p:grpSp>
          <p:nvGrpSpPr>
            <p:cNvPr id="18" name="Group 18"/>
            <p:cNvGrpSpPr/>
            <p:nvPr/>
          </p:nvGrpSpPr>
          <p:grpSpPr>
            <a:xfrm>
              <a:off x="2642103" y="2028593"/>
              <a:ext cx="3159406" cy="306231"/>
              <a:chOff x="0" y="0"/>
              <a:chExt cx="624080" cy="60490"/>
            </a:xfrm>
          </p:grpSpPr>
          <p:sp>
            <p:nvSpPr>
              <p:cNvPr id="19" name="Freeform 19"/>
              <p:cNvSpPr/>
              <p:nvPr/>
            </p:nvSpPr>
            <p:spPr>
              <a:xfrm>
                <a:off x="0" y="0"/>
                <a:ext cx="624080" cy="60490"/>
              </a:xfrm>
              <a:custGeom>
                <a:avLst/>
                <a:gdLst/>
                <a:ahLst/>
                <a:cxnLst/>
                <a:rect l="l" t="t" r="r" b="b"/>
                <a:pathLst>
                  <a:path w="624080" h="60490">
                    <a:moveTo>
                      <a:pt x="0" y="0"/>
                    </a:moveTo>
                    <a:lnTo>
                      <a:pt x="624080" y="0"/>
                    </a:lnTo>
                    <a:lnTo>
                      <a:pt x="624080" y="60490"/>
                    </a:lnTo>
                    <a:lnTo>
                      <a:pt x="0" y="60490"/>
                    </a:lnTo>
                    <a:close/>
                  </a:path>
                </a:pathLst>
              </a:custGeom>
              <a:solidFill>
                <a:srgbClr val="7A1111"/>
              </a:solidFill>
            </p:spPr>
          </p:sp>
          <p:sp>
            <p:nvSpPr>
              <p:cNvPr id="20" name="TextBox 20"/>
              <p:cNvSpPr txBox="1"/>
              <p:nvPr/>
            </p:nvSpPr>
            <p:spPr>
              <a:xfrm>
                <a:off x="0" y="28575"/>
                <a:ext cx="624080" cy="31915"/>
              </a:xfrm>
              <a:prstGeom prst="rect">
                <a:avLst/>
              </a:prstGeom>
            </p:spPr>
            <p:txBody>
              <a:bodyPr lIns="50800" tIns="50800" rIns="50800" bIns="50800" rtlCol="0" anchor="ctr"/>
              <a:lstStyle/>
              <a:p>
                <a:pPr algn="ctr">
                  <a:lnSpc>
                    <a:spcPts val="1694"/>
                  </a:lnSpc>
                </a:pPr>
                <a:endParaRPr/>
              </a:p>
            </p:txBody>
          </p:sp>
        </p:grpSp>
        <p:sp>
          <p:nvSpPr>
            <p:cNvPr id="21" name="TextBox 21"/>
            <p:cNvSpPr txBox="1"/>
            <p:nvPr/>
          </p:nvSpPr>
          <p:spPr>
            <a:xfrm>
              <a:off x="11425610" y="2442089"/>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가설 1,2</a:t>
              </a:r>
            </a:p>
          </p:txBody>
        </p:sp>
        <p:sp>
          <p:nvSpPr>
            <p:cNvPr id="22" name="TextBox 22"/>
            <p:cNvSpPr txBox="1"/>
            <p:nvPr/>
          </p:nvSpPr>
          <p:spPr>
            <a:xfrm>
              <a:off x="11425610" y="3177253"/>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latin typeface="윤명조"/>
                  <a:ea typeface="윤명조"/>
                </a:rPr>
                <a:t>?거주자 수, 종사자 수와 스타벅스 매장 간 상관관계</a:t>
              </a:r>
            </a:p>
          </p:txBody>
        </p:sp>
        <p:sp>
          <p:nvSpPr>
            <p:cNvPr id="23" name="TextBox 23"/>
            <p:cNvSpPr txBox="1"/>
            <p:nvPr/>
          </p:nvSpPr>
          <p:spPr>
            <a:xfrm>
              <a:off x="11425639" y="4766473"/>
              <a:ext cx="10074714"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가설 3,4</a:t>
              </a:r>
            </a:p>
          </p:txBody>
        </p:sp>
        <p:sp>
          <p:nvSpPr>
            <p:cNvPr id="24" name="TextBox 24"/>
            <p:cNvSpPr txBox="1"/>
            <p:nvPr/>
          </p:nvSpPr>
          <p:spPr>
            <a:xfrm>
              <a:off x="11425639" y="5501636"/>
              <a:ext cx="10074714" cy="482600"/>
            </a:xfrm>
            <a:prstGeom prst="rect">
              <a:avLst/>
            </a:prstGeom>
          </p:spPr>
          <p:txBody>
            <a:bodyPr lIns="0" tIns="0" rIns="0" bIns="0" rtlCol="0" anchor="t">
              <a:spAutoFit/>
            </a:bodyPr>
            <a:lstStyle/>
            <a:p>
              <a:pPr marL="0" lvl="0" indent="0">
                <a:lnSpc>
                  <a:spcPts val="2879"/>
                </a:lnSpc>
              </a:pPr>
              <a:r>
                <a:rPr lang="en-US" sz="2399" spc="-71">
                  <a:solidFill>
                    <a:srgbClr val="FCFEF1"/>
                  </a:solidFill>
                  <a:latin typeface="윤명조"/>
                  <a:ea typeface="윤명조"/>
                </a:rPr>
                <a:t>월 평균 소득과 스타벅스 매장, 리저브 매장 간 상관관계</a:t>
              </a:r>
            </a:p>
          </p:txBody>
        </p:sp>
        <p:sp>
          <p:nvSpPr>
            <p:cNvPr id="25" name="TextBox 25"/>
            <p:cNvSpPr txBox="1"/>
            <p:nvPr/>
          </p:nvSpPr>
          <p:spPr>
            <a:xfrm>
              <a:off x="11425610" y="7114354"/>
              <a:ext cx="8950741"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latin typeface="윤명조 Medium"/>
                  <a:ea typeface="윤명조 Medium"/>
                </a:rPr>
                <a:t>가설 5</a:t>
              </a:r>
            </a:p>
          </p:txBody>
        </p:sp>
        <p:sp>
          <p:nvSpPr>
            <p:cNvPr id="26" name="TextBox 26"/>
            <p:cNvSpPr txBox="1"/>
            <p:nvPr/>
          </p:nvSpPr>
          <p:spPr>
            <a:xfrm>
              <a:off x="11425667" y="7849518"/>
              <a:ext cx="8950741" cy="482600"/>
            </a:xfrm>
            <a:prstGeom prst="rect">
              <a:avLst/>
            </a:prstGeom>
          </p:spPr>
          <p:txBody>
            <a:bodyPr lIns="0" tIns="0" rIns="0" bIns="0" rtlCol="0" anchor="t">
              <a:spAutoFit/>
            </a:bodyPr>
            <a:lstStyle/>
            <a:p>
              <a:pPr marL="0" lvl="0" indent="0">
                <a:lnSpc>
                  <a:spcPts val="2879"/>
                </a:lnSpc>
              </a:pPr>
              <a:r>
                <a:rPr lang="en-US" sz="2399" spc="-71">
                  <a:solidFill>
                    <a:srgbClr val="FCFEF1"/>
                  </a:solidFill>
                  <a:ea typeface="윤명조"/>
                </a:rPr>
                <a:t>지출 유형 중 스타벅스 매장과 관련성이 높은 유형</a:t>
              </a:r>
            </a:p>
          </p:txBody>
        </p:sp>
        <p:sp>
          <p:nvSpPr>
            <p:cNvPr id="27" name="TextBox 27"/>
            <p:cNvSpPr txBox="1"/>
            <p:nvPr/>
          </p:nvSpPr>
          <p:spPr>
            <a:xfrm>
              <a:off x="0" y="3467316"/>
              <a:ext cx="8443611" cy="3050117"/>
            </a:xfrm>
            <a:prstGeom prst="rect">
              <a:avLst/>
            </a:prstGeom>
          </p:spPr>
          <p:txBody>
            <a:bodyPr lIns="0" tIns="0" rIns="0" bIns="0" rtlCol="0" anchor="t">
              <a:spAutoFit/>
            </a:bodyPr>
            <a:lstStyle/>
            <a:p>
              <a:pPr algn="ctr">
                <a:lnSpc>
                  <a:spcPts val="8800"/>
                </a:lnSpc>
              </a:pPr>
              <a:r>
                <a:rPr lang="en-US" sz="8000" spc="-360">
                  <a:solidFill>
                    <a:srgbClr val="FCFEF1"/>
                  </a:solidFill>
                  <a:latin typeface="Nanum Myeongjo Ultra-Bold"/>
                  <a:ea typeface="Nanum Myeongjo Ultra-Bold"/>
                </a:rPr>
                <a:t>탐색적 데이터 분석(EDA)</a:t>
              </a:r>
            </a:p>
          </p:txBody>
        </p:sp>
        <p:sp>
          <p:nvSpPr>
            <p:cNvPr id="28" name="TextBox 28"/>
            <p:cNvSpPr txBox="1"/>
            <p:nvPr/>
          </p:nvSpPr>
          <p:spPr>
            <a:xfrm>
              <a:off x="11425639" y="117706"/>
              <a:ext cx="8950769" cy="466090"/>
            </a:xfrm>
            <a:prstGeom prst="rect">
              <a:avLst/>
            </a:prstGeom>
          </p:spPr>
          <p:txBody>
            <a:bodyPr lIns="0" tIns="0" rIns="0" bIns="0" rtlCol="0" anchor="t">
              <a:spAutoFit/>
            </a:bodyPr>
            <a:lstStyle/>
            <a:p>
              <a:pPr marL="0" lvl="0" indent="0" algn="l">
                <a:lnSpc>
                  <a:spcPts val="2640"/>
                </a:lnSpc>
              </a:pPr>
              <a:r>
                <a:rPr lang="en-US" sz="2400" spc="48">
                  <a:solidFill>
                    <a:srgbClr val="FCFEF1"/>
                  </a:solidFill>
                  <a:ea typeface="윤명조 Medium"/>
                </a:rPr>
                <a:t>기초 분석</a:t>
              </a:r>
            </a:p>
          </p:txBody>
        </p:sp>
        <p:sp>
          <p:nvSpPr>
            <p:cNvPr id="29" name="TextBox 29"/>
            <p:cNvSpPr txBox="1"/>
            <p:nvPr/>
          </p:nvSpPr>
          <p:spPr>
            <a:xfrm>
              <a:off x="11425639" y="852869"/>
              <a:ext cx="8950769" cy="482600"/>
            </a:xfrm>
            <a:prstGeom prst="rect">
              <a:avLst/>
            </a:prstGeom>
          </p:spPr>
          <p:txBody>
            <a:bodyPr lIns="0" tIns="0" rIns="0" bIns="0" rtlCol="0" anchor="t">
              <a:spAutoFit/>
            </a:bodyPr>
            <a:lstStyle/>
            <a:p>
              <a:pPr marL="0" lvl="0" indent="0">
                <a:lnSpc>
                  <a:spcPts val="2879"/>
                </a:lnSpc>
              </a:pPr>
              <a:r>
                <a:rPr lang="en-US" sz="2399" spc="-71">
                  <a:solidFill>
                    <a:srgbClr val="FCFEF1"/>
                  </a:solidFill>
                  <a:ea typeface="윤명조"/>
                </a:rPr>
                <a:t>서울시 자치구별 스타벅스 매장 수 및 순위</a:t>
              </a:r>
            </a:p>
          </p:txBody>
        </p:sp>
        <p:sp>
          <p:nvSpPr>
            <p:cNvPr id="30" name="TextBox 30"/>
            <p:cNvSpPr txBox="1"/>
            <p:nvPr/>
          </p:nvSpPr>
          <p:spPr>
            <a:xfrm>
              <a:off x="752327" y="1026748"/>
              <a:ext cx="6938957" cy="1337522"/>
            </a:xfrm>
            <a:prstGeom prst="rect">
              <a:avLst/>
            </a:prstGeom>
          </p:spPr>
          <p:txBody>
            <a:bodyPr lIns="0" tIns="0" rIns="0" bIns="0" rtlCol="0" anchor="t">
              <a:spAutoFit/>
            </a:bodyPr>
            <a:lstStyle/>
            <a:p>
              <a:pPr marL="0" lvl="0" indent="0" algn="ctr">
                <a:lnSpc>
                  <a:spcPts val="7419"/>
                </a:lnSpc>
              </a:pPr>
              <a:r>
                <a:rPr lang="en-US" sz="6999" spc="-314">
                  <a:solidFill>
                    <a:srgbClr val="E8F6EE"/>
                  </a:solidFill>
                  <a:latin typeface="윤명조 Bold"/>
                </a:rPr>
                <a:t>01</a:t>
              </a:r>
            </a:p>
          </p:txBody>
        </p:sp>
        <p:grpSp>
          <p:nvGrpSpPr>
            <p:cNvPr id="31" name="Group 31"/>
            <p:cNvGrpSpPr/>
            <p:nvPr/>
          </p:nvGrpSpPr>
          <p:grpSpPr>
            <a:xfrm>
              <a:off x="11115066" y="0"/>
              <a:ext cx="8817141" cy="717062"/>
              <a:chOff x="0" y="0"/>
              <a:chExt cx="1741657" cy="141642"/>
            </a:xfrm>
          </p:grpSpPr>
          <p:sp>
            <p:nvSpPr>
              <p:cNvPr id="32" name="Freeform 32"/>
              <p:cNvSpPr/>
              <p:nvPr/>
            </p:nvSpPr>
            <p:spPr>
              <a:xfrm>
                <a:off x="0" y="0"/>
                <a:ext cx="1741657" cy="141642"/>
              </a:xfrm>
              <a:custGeom>
                <a:avLst/>
                <a:gdLst/>
                <a:ahLst/>
                <a:cxnLst/>
                <a:rect l="l" t="t" r="r" b="b"/>
                <a:pathLst>
                  <a:path w="1741657" h="141642">
                    <a:moveTo>
                      <a:pt x="70821" y="0"/>
                    </a:moveTo>
                    <a:lnTo>
                      <a:pt x="1670837" y="0"/>
                    </a:lnTo>
                    <a:cubicBezTo>
                      <a:pt x="1689619" y="0"/>
                      <a:pt x="1707633" y="7461"/>
                      <a:pt x="1720915" y="20743"/>
                    </a:cubicBezTo>
                    <a:cubicBezTo>
                      <a:pt x="1734196" y="34024"/>
                      <a:pt x="1741657" y="52038"/>
                      <a:pt x="1741657" y="70821"/>
                    </a:cubicBezTo>
                    <a:lnTo>
                      <a:pt x="1741657" y="70821"/>
                    </a:lnTo>
                    <a:cubicBezTo>
                      <a:pt x="1741657" y="109934"/>
                      <a:pt x="1709950" y="141642"/>
                      <a:pt x="1670837" y="141642"/>
                    </a:cubicBezTo>
                    <a:lnTo>
                      <a:pt x="70821" y="141642"/>
                    </a:lnTo>
                    <a:cubicBezTo>
                      <a:pt x="31708" y="141642"/>
                      <a:pt x="0" y="109934"/>
                      <a:pt x="0" y="70821"/>
                    </a:cubicBezTo>
                    <a:lnTo>
                      <a:pt x="0" y="70821"/>
                    </a:lnTo>
                    <a:cubicBezTo>
                      <a:pt x="0" y="31708"/>
                      <a:pt x="31708" y="0"/>
                      <a:pt x="70821" y="0"/>
                    </a:cubicBezTo>
                    <a:close/>
                  </a:path>
                </a:pathLst>
              </a:custGeom>
              <a:solidFill>
                <a:srgbClr val="E8F6EE">
                  <a:alpha val="29804"/>
                </a:srgbClr>
              </a:solidFill>
              <a:ln cap="rnd">
                <a:noFill/>
                <a:prstDash val="solid"/>
                <a:round/>
              </a:ln>
            </p:spPr>
          </p:sp>
          <p:sp>
            <p:nvSpPr>
              <p:cNvPr id="33" name="TextBox 33"/>
              <p:cNvSpPr txBox="1"/>
              <p:nvPr/>
            </p:nvSpPr>
            <p:spPr>
              <a:xfrm>
                <a:off x="0" y="0"/>
                <a:ext cx="1741657" cy="141642"/>
              </a:xfrm>
              <a:prstGeom prst="rect">
                <a:avLst/>
              </a:prstGeom>
            </p:spPr>
            <p:txBody>
              <a:bodyPr lIns="50800" tIns="50800" rIns="50800" bIns="50800" rtlCol="0" anchor="ctr"/>
              <a:lstStyle/>
              <a:p>
                <a:pPr algn="ctr">
                  <a:lnSpc>
                    <a:spcPts val="2399"/>
                  </a:lnSpc>
                </a:pPr>
                <a:endParaRPr/>
              </a:p>
            </p:txBody>
          </p:sp>
        </p:grpSp>
        <p:grpSp>
          <p:nvGrpSpPr>
            <p:cNvPr id="34" name="Group 34"/>
            <p:cNvGrpSpPr/>
            <p:nvPr/>
          </p:nvGrpSpPr>
          <p:grpSpPr>
            <a:xfrm>
              <a:off x="11115066" y="2324384"/>
              <a:ext cx="8817141" cy="717062"/>
              <a:chOff x="0" y="0"/>
              <a:chExt cx="1741657" cy="141642"/>
            </a:xfrm>
          </p:grpSpPr>
          <p:sp>
            <p:nvSpPr>
              <p:cNvPr id="35" name="Freeform 35"/>
              <p:cNvSpPr/>
              <p:nvPr/>
            </p:nvSpPr>
            <p:spPr>
              <a:xfrm>
                <a:off x="0" y="0"/>
                <a:ext cx="1741657" cy="141642"/>
              </a:xfrm>
              <a:custGeom>
                <a:avLst/>
                <a:gdLst/>
                <a:ahLst/>
                <a:cxnLst/>
                <a:rect l="l" t="t" r="r" b="b"/>
                <a:pathLst>
                  <a:path w="1741657" h="141642">
                    <a:moveTo>
                      <a:pt x="70821" y="0"/>
                    </a:moveTo>
                    <a:lnTo>
                      <a:pt x="1670837" y="0"/>
                    </a:lnTo>
                    <a:cubicBezTo>
                      <a:pt x="1689619" y="0"/>
                      <a:pt x="1707633" y="7461"/>
                      <a:pt x="1720915" y="20743"/>
                    </a:cubicBezTo>
                    <a:cubicBezTo>
                      <a:pt x="1734196" y="34024"/>
                      <a:pt x="1741657" y="52038"/>
                      <a:pt x="1741657" y="70821"/>
                    </a:cubicBezTo>
                    <a:lnTo>
                      <a:pt x="1741657" y="70821"/>
                    </a:lnTo>
                    <a:cubicBezTo>
                      <a:pt x="1741657" y="109934"/>
                      <a:pt x="1709950" y="141642"/>
                      <a:pt x="1670837" y="141642"/>
                    </a:cubicBezTo>
                    <a:lnTo>
                      <a:pt x="70821" y="141642"/>
                    </a:lnTo>
                    <a:cubicBezTo>
                      <a:pt x="31708" y="141642"/>
                      <a:pt x="0" y="109934"/>
                      <a:pt x="0" y="70821"/>
                    </a:cubicBezTo>
                    <a:lnTo>
                      <a:pt x="0" y="70821"/>
                    </a:lnTo>
                    <a:cubicBezTo>
                      <a:pt x="0" y="31708"/>
                      <a:pt x="31708" y="0"/>
                      <a:pt x="70821" y="0"/>
                    </a:cubicBezTo>
                    <a:close/>
                  </a:path>
                </a:pathLst>
              </a:custGeom>
              <a:solidFill>
                <a:srgbClr val="E8F6EE">
                  <a:alpha val="29804"/>
                </a:srgbClr>
              </a:solidFill>
              <a:ln cap="rnd">
                <a:noFill/>
                <a:prstDash val="solid"/>
                <a:round/>
              </a:ln>
            </p:spPr>
          </p:sp>
          <p:sp>
            <p:nvSpPr>
              <p:cNvPr id="36" name="TextBox 36"/>
              <p:cNvSpPr txBox="1"/>
              <p:nvPr/>
            </p:nvSpPr>
            <p:spPr>
              <a:xfrm>
                <a:off x="0" y="0"/>
                <a:ext cx="1741657" cy="141642"/>
              </a:xfrm>
              <a:prstGeom prst="rect">
                <a:avLst/>
              </a:prstGeom>
            </p:spPr>
            <p:txBody>
              <a:bodyPr lIns="50800" tIns="50800" rIns="50800" bIns="50800" rtlCol="0" anchor="ctr"/>
              <a:lstStyle/>
              <a:p>
                <a:pPr algn="ctr">
                  <a:lnSpc>
                    <a:spcPts val="2399"/>
                  </a:lnSpc>
                </a:pPr>
                <a:endParaRPr/>
              </a:p>
            </p:txBody>
          </p:sp>
        </p:grpSp>
        <p:grpSp>
          <p:nvGrpSpPr>
            <p:cNvPr id="37" name="Group 37"/>
            <p:cNvGrpSpPr/>
            <p:nvPr/>
          </p:nvGrpSpPr>
          <p:grpSpPr>
            <a:xfrm>
              <a:off x="11115066" y="4648767"/>
              <a:ext cx="8817141" cy="717062"/>
              <a:chOff x="0" y="0"/>
              <a:chExt cx="1741657" cy="141642"/>
            </a:xfrm>
          </p:grpSpPr>
          <p:sp>
            <p:nvSpPr>
              <p:cNvPr id="38" name="Freeform 38"/>
              <p:cNvSpPr/>
              <p:nvPr/>
            </p:nvSpPr>
            <p:spPr>
              <a:xfrm>
                <a:off x="0" y="0"/>
                <a:ext cx="1741657" cy="141642"/>
              </a:xfrm>
              <a:custGeom>
                <a:avLst/>
                <a:gdLst/>
                <a:ahLst/>
                <a:cxnLst/>
                <a:rect l="l" t="t" r="r" b="b"/>
                <a:pathLst>
                  <a:path w="1741657" h="141642">
                    <a:moveTo>
                      <a:pt x="70821" y="0"/>
                    </a:moveTo>
                    <a:lnTo>
                      <a:pt x="1670837" y="0"/>
                    </a:lnTo>
                    <a:cubicBezTo>
                      <a:pt x="1689619" y="0"/>
                      <a:pt x="1707633" y="7461"/>
                      <a:pt x="1720915" y="20743"/>
                    </a:cubicBezTo>
                    <a:cubicBezTo>
                      <a:pt x="1734196" y="34024"/>
                      <a:pt x="1741657" y="52038"/>
                      <a:pt x="1741657" y="70821"/>
                    </a:cubicBezTo>
                    <a:lnTo>
                      <a:pt x="1741657" y="70821"/>
                    </a:lnTo>
                    <a:cubicBezTo>
                      <a:pt x="1741657" y="109934"/>
                      <a:pt x="1709950" y="141642"/>
                      <a:pt x="1670837" y="141642"/>
                    </a:cubicBezTo>
                    <a:lnTo>
                      <a:pt x="70821" y="141642"/>
                    </a:lnTo>
                    <a:cubicBezTo>
                      <a:pt x="31708" y="141642"/>
                      <a:pt x="0" y="109934"/>
                      <a:pt x="0" y="70821"/>
                    </a:cubicBezTo>
                    <a:lnTo>
                      <a:pt x="0" y="70821"/>
                    </a:lnTo>
                    <a:cubicBezTo>
                      <a:pt x="0" y="31708"/>
                      <a:pt x="31708" y="0"/>
                      <a:pt x="70821" y="0"/>
                    </a:cubicBezTo>
                    <a:close/>
                  </a:path>
                </a:pathLst>
              </a:custGeom>
              <a:solidFill>
                <a:srgbClr val="E8F6EE">
                  <a:alpha val="29804"/>
                </a:srgbClr>
              </a:solidFill>
              <a:ln cap="rnd">
                <a:noFill/>
                <a:prstDash val="solid"/>
                <a:round/>
              </a:ln>
            </p:spPr>
          </p:sp>
          <p:sp>
            <p:nvSpPr>
              <p:cNvPr id="39" name="TextBox 39"/>
              <p:cNvSpPr txBox="1"/>
              <p:nvPr/>
            </p:nvSpPr>
            <p:spPr>
              <a:xfrm>
                <a:off x="0" y="0"/>
                <a:ext cx="1741657" cy="141642"/>
              </a:xfrm>
              <a:prstGeom prst="rect">
                <a:avLst/>
              </a:prstGeom>
            </p:spPr>
            <p:txBody>
              <a:bodyPr lIns="50800" tIns="50800" rIns="50800" bIns="50800" rtlCol="0" anchor="ctr"/>
              <a:lstStyle/>
              <a:p>
                <a:pPr algn="ctr">
                  <a:lnSpc>
                    <a:spcPts val="2399"/>
                  </a:lnSpc>
                </a:pPr>
                <a:endParaRPr/>
              </a:p>
            </p:txBody>
          </p:sp>
        </p:grpSp>
        <p:grpSp>
          <p:nvGrpSpPr>
            <p:cNvPr id="40" name="Group 40"/>
            <p:cNvGrpSpPr/>
            <p:nvPr/>
          </p:nvGrpSpPr>
          <p:grpSpPr>
            <a:xfrm>
              <a:off x="11115066" y="6973151"/>
              <a:ext cx="8817141" cy="717062"/>
              <a:chOff x="0" y="0"/>
              <a:chExt cx="1741657" cy="141642"/>
            </a:xfrm>
          </p:grpSpPr>
          <p:sp>
            <p:nvSpPr>
              <p:cNvPr id="41" name="Freeform 41"/>
              <p:cNvSpPr/>
              <p:nvPr/>
            </p:nvSpPr>
            <p:spPr>
              <a:xfrm>
                <a:off x="0" y="0"/>
                <a:ext cx="1741657" cy="141642"/>
              </a:xfrm>
              <a:custGeom>
                <a:avLst/>
                <a:gdLst/>
                <a:ahLst/>
                <a:cxnLst/>
                <a:rect l="l" t="t" r="r" b="b"/>
                <a:pathLst>
                  <a:path w="1741657" h="141642">
                    <a:moveTo>
                      <a:pt x="70821" y="0"/>
                    </a:moveTo>
                    <a:lnTo>
                      <a:pt x="1670837" y="0"/>
                    </a:lnTo>
                    <a:cubicBezTo>
                      <a:pt x="1689619" y="0"/>
                      <a:pt x="1707633" y="7461"/>
                      <a:pt x="1720915" y="20743"/>
                    </a:cubicBezTo>
                    <a:cubicBezTo>
                      <a:pt x="1734196" y="34024"/>
                      <a:pt x="1741657" y="52038"/>
                      <a:pt x="1741657" y="70821"/>
                    </a:cubicBezTo>
                    <a:lnTo>
                      <a:pt x="1741657" y="70821"/>
                    </a:lnTo>
                    <a:cubicBezTo>
                      <a:pt x="1741657" y="109934"/>
                      <a:pt x="1709950" y="141642"/>
                      <a:pt x="1670837" y="141642"/>
                    </a:cubicBezTo>
                    <a:lnTo>
                      <a:pt x="70821" y="141642"/>
                    </a:lnTo>
                    <a:cubicBezTo>
                      <a:pt x="31708" y="141642"/>
                      <a:pt x="0" y="109934"/>
                      <a:pt x="0" y="70821"/>
                    </a:cubicBezTo>
                    <a:lnTo>
                      <a:pt x="0" y="70821"/>
                    </a:lnTo>
                    <a:cubicBezTo>
                      <a:pt x="0" y="31708"/>
                      <a:pt x="31708" y="0"/>
                      <a:pt x="70821" y="0"/>
                    </a:cubicBezTo>
                    <a:close/>
                  </a:path>
                </a:pathLst>
              </a:custGeom>
              <a:solidFill>
                <a:srgbClr val="E8F6EE">
                  <a:alpha val="29804"/>
                </a:srgbClr>
              </a:solidFill>
              <a:ln cap="rnd">
                <a:noFill/>
                <a:prstDash val="solid"/>
                <a:round/>
              </a:ln>
            </p:spPr>
          </p:sp>
          <p:sp>
            <p:nvSpPr>
              <p:cNvPr id="42" name="TextBox 42"/>
              <p:cNvSpPr txBox="1"/>
              <p:nvPr/>
            </p:nvSpPr>
            <p:spPr>
              <a:xfrm>
                <a:off x="0" y="0"/>
                <a:ext cx="1741657" cy="141642"/>
              </a:xfrm>
              <a:prstGeom prst="rect">
                <a:avLst/>
              </a:prstGeom>
            </p:spPr>
            <p:txBody>
              <a:bodyPr lIns="50800" tIns="50800" rIns="50800" bIns="50800" rtlCol="0" anchor="ctr"/>
              <a:lstStyle/>
              <a:p>
                <a:pPr algn="ctr">
                  <a:lnSpc>
                    <a:spcPts val="2399"/>
                  </a:lnSpc>
                </a:pPr>
                <a:endParaRPr/>
              </a:p>
            </p:txBody>
          </p:sp>
        </p:gr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48775"/>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1887019" y="2636878"/>
            <a:ext cx="14513961" cy="5719133"/>
          </a:xfrm>
          <a:custGeom>
            <a:avLst/>
            <a:gdLst/>
            <a:ahLst/>
            <a:cxnLst/>
            <a:rect l="l" t="t" r="r" b="b"/>
            <a:pathLst>
              <a:path w="14513961" h="5719133">
                <a:moveTo>
                  <a:pt x="0" y="0"/>
                </a:moveTo>
                <a:lnTo>
                  <a:pt x="14513962" y="0"/>
                </a:lnTo>
                <a:lnTo>
                  <a:pt x="14513962" y="5719133"/>
                </a:lnTo>
                <a:lnTo>
                  <a:pt x="0" y="5719133"/>
                </a:lnTo>
                <a:lnTo>
                  <a:pt x="0" y="0"/>
                </a:lnTo>
                <a:close/>
              </a:path>
            </a:pathLst>
          </a:custGeom>
          <a:blipFill>
            <a:blip r:embed="rId3"/>
            <a:stretch>
              <a:fillRect b="-79316"/>
            </a:stretch>
          </a:blipFill>
        </p:spPr>
      </p:sp>
      <p:sp>
        <p:nvSpPr>
          <p:cNvPr id="7" name="Freeform 7"/>
          <p:cNvSpPr/>
          <p:nvPr/>
        </p:nvSpPr>
        <p:spPr>
          <a:xfrm>
            <a:off x="1887019" y="1023937"/>
            <a:ext cx="14513961" cy="1976853"/>
          </a:xfrm>
          <a:custGeom>
            <a:avLst/>
            <a:gdLst/>
            <a:ahLst/>
            <a:cxnLst/>
            <a:rect l="l" t="t" r="r" b="b"/>
            <a:pathLst>
              <a:path w="14513961" h="1976853">
                <a:moveTo>
                  <a:pt x="0" y="0"/>
                </a:moveTo>
                <a:lnTo>
                  <a:pt x="14513962" y="0"/>
                </a:lnTo>
                <a:lnTo>
                  <a:pt x="14513962" y="1976853"/>
                </a:lnTo>
                <a:lnTo>
                  <a:pt x="0" y="1976853"/>
                </a:lnTo>
                <a:lnTo>
                  <a:pt x="0" y="0"/>
                </a:lnTo>
                <a:close/>
              </a:path>
            </a:pathLst>
          </a:custGeom>
          <a:blipFill>
            <a:blip r:embed="rId4"/>
            <a:stretch>
              <a:fillRect t="-400077" b="-18695"/>
            </a:stretch>
          </a:blipFill>
        </p:spPr>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1454149" y="1028700"/>
            <a:ext cx="15379702" cy="8229600"/>
            <a:chOff x="0" y="0"/>
            <a:chExt cx="20506269" cy="10972800"/>
          </a:xfrm>
        </p:grpSpPr>
        <p:sp>
          <p:nvSpPr>
            <p:cNvPr id="7" name="Freeform 7"/>
            <p:cNvSpPr/>
            <p:nvPr/>
          </p:nvSpPr>
          <p:spPr>
            <a:xfrm>
              <a:off x="0" y="1064358"/>
              <a:ext cx="20506269" cy="7186996"/>
            </a:xfrm>
            <a:custGeom>
              <a:avLst/>
              <a:gdLst/>
              <a:ahLst/>
              <a:cxnLst/>
              <a:rect l="l" t="t" r="r" b="b"/>
              <a:pathLst>
                <a:path w="20506269" h="7186996">
                  <a:moveTo>
                    <a:pt x="0" y="0"/>
                  </a:moveTo>
                  <a:lnTo>
                    <a:pt x="20506269" y="0"/>
                  </a:lnTo>
                  <a:lnTo>
                    <a:pt x="20506269" y="7186996"/>
                  </a:lnTo>
                  <a:lnTo>
                    <a:pt x="0" y="7186996"/>
                  </a:lnTo>
                  <a:lnTo>
                    <a:pt x="0" y="0"/>
                  </a:lnTo>
                  <a:close/>
                </a:path>
              </a:pathLst>
            </a:custGeom>
            <a:blipFill>
              <a:blip r:embed="rId3"/>
              <a:stretch>
                <a:fillRect b="-101606"/>
              </a:stretch>
            </a:blipFill>
          </p:spPr>
        </p:sp>
        <p:sp>
          <p:nvSpPr>
            <p:cNvPr id="8" name="Freeform 8"/>
            <p:cNvSpPr/>
            <p:nvPr/>
          </p:nvSpPr>
          <p:spPr>
            <a:xfrm>
              <a:off x="0" y="7818773"/>
              <a:ext cx="20506269" cy="3154027"/>
            </a:xfrm>
            <a:custGeom>
              <a:avLst/>
              <a:gdLst/>
              <a:ahLst/>
              <a:cxnLst/>
              <a:rect l="l" t="t" r="r" b="b"/>
              <a:pathLst>
                <a:path w="20506269" h="3154027">
                  <a:moveTo>
                    <a:pt x="0" y="0"/>
                  </a:moveTo>
                  <a:lnTo>
                    <a:pt x="20506269" y="0"/>
                  </a:lnTo>
                  <a:lnTo>
                    <a:pt x="20506269" y="3154027"/>
                  </a:lnTo>
                  <a:lnTo>
                    <a:pt x="0" y="3154027"/>
                  </a:lnTo>
                  <a:lnTo>
                    <a:pt x="0" y="0"/>
                  </a:lnTo>
                  <a:close/>
                </a:path>
              </a:pathLst>
            </a:custGeom>
            <a:blipFill>
              <a:blip r:embed="rId4"/>
              <a:stretch>
                <a:fillRect b="-359395"/>
              </a:stretch>
            </a:blipFill>
          </p:spPr>
        </p:sp>
        <p:sp>
          <p:nvSpPr>
            <p:cNvPr id="9" name="Freeform 9"/>
            <p:cNvSpPr/>
            <p:nvPr/>
          </p:nvSpPr>
          <p:spPr>
            <a:xfrm>
              <a:off x="0" y="0"/>
              <a:ext cx="20506269" cy="1424818"/>
            </a:xfrm>
            <a:custGeom>
              <a:avLst/>
              <a:gdLst/>
              <a:ahLst/>
              <a:cxnLst/>
              <a:rect l="l" t="t" r="r" b="b"/>
              <a:pathLst>
                <a:path w="20506269" h="1424818">
                  <a:moveTo>
                    <a:pt x="0" y="0"/>
                  </a:moveTo>
                  <a:lnTo>
                    <a:pt x="20506269" y="0"/>
                  </a:lnTo>
                  <a:lnTo>
                    <a:pt x="20506269" y="1424818"/>
                  </a:lnTo>
                  <a:lnTo>
                    <a:pt x="0" y="1424818"/>
                  </a:lnTo>
                  <a:lnTo>
                    <a:pt x="0" y="0"/>
                  </a:lnTo>
                  <a:close/>
                </a:path>
              </a:pathLst>
            </a:custGeom>
            <a:blipFill>
              <a:blip r:embed="rId5"/>
              <a:stretch>
                <a:fillRect t="-556114" b="-360818"/>
              </a:stretch>
            </a:blipFill>
          </p:spPr>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603939" y="1271588"/>
            <a:ext cx="17080121" cy="7743825"/>
            <a:chOff x="0" y="0"/>
            <a:chExt cx="22773495" cy="10325100"/>
          </a:xfrm>
        </p:grpSpPr>
        <p:sp>
          <p:nvSpPr>
            <p:cNvPr id="7" name="Freeform 7"/>
            <p:cNvSpPr/>
            <p:nvPr/>
          </p:nvSpPr>
          <p:spPr>
            <a:xfrm>
              <a:off x="0" y="0"/>
              <a:ext cx="22773495" cy="7881530"/>
            </a:xfrm>
            <a:custGeom>
              <a:avLst/>
              <a:gdLst/>
              <a:ahLst/>
              <a:cxnLst/>
              <a:rect l="l" t="t" r="r" b="b"/>
              <a:pathLst>
                <a:path w="22773495" h="7881530">
                  <a:moveTo>
                    <a:pt x="0" y="0"/>
                  </a:moveTo>
                  <a:lnTo>
                    <a:pt x="22773495" y="0"/>
                  </a:lnTo>
                  <a:lnTo>
                    <a:pt x="22773495" y="7881530"/>
                  </a:lnTo>
                  <a:lnTo>
                    <a:pt x="0" y="7881530"/>
                  </a:lnTo>
                  <a:lnTo>
                    <a:pt x="0" y="0"/>
                  </a:lnTo>
                  <a:close/>
                </a:path>
              </a:pathLst>
            </a:custGeom>
            <a:blipFill>
              <a:blip r:embed="rId3"/>
              <a:stretch>
                <a:fillRect b="-104166"/>
              </a:stretch>
            </a:blipFill>
          </p:spPr>
        </p:sp>
        <p:sp>
          <p:nvSpPr>
            <p:cNvPr id="8" name="Freeform 8"/>
            <p:cNvSpPr/>
            <p:nvPr/>
          </p:nvSpPr>
          <p:spPr>
            <a:xfrm>
              <a:off x="0" y="7233830"/>
              <a:ext cx="22773495" cy="3091270"/>
            </a:xfrm>
            <a:custGeom>
              <a:avLst/>
              <a:gdLst/>
              <a:ahLst/>
              <a:cxnLst/>
              <a:rect l="l" t="t" r="r" b="b"/>
              <a:pathLst>
                <a:path w="22773495" h="3091270">
                  <a:moveTo>
                    <a:pt x="0" y="0"/>
                  </a:moveTo>
                  <a:lnTo>
                    <a:pt x="22773495" y="0"/>
                  </a:lnTo>
                  <a:lnTo>
                    <a:pt x="22773495" y="3091270"/>
                  </a:lnTo>
                  <a:lnTo>
                    <a:pt x="0" y="3091270"/>
                  </a:lnTo>
                  <a:lnTo>
                    <a:pt x="0" y="0"/>
                  </a:lnTo>
                  <a:close/>
                </a:path>
              </a:pathLst>
            </a:custGeom>
            <a:blipFill>
              <a:blip r:embed="rId4"/>
              <a:stretch>
                <a:fillRect b="-420545"/>
              </a:stretch>
            </a:blipFill>
          </p:spPr>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1232070" y="1028700"/>
            <a:ext cx="15823861" cy="8229600"/>
            <a:chOff x="0" y="0"/>
            <a:chExt cx="21098481" cy="10972800"/>
          </a:xfrm>
        </p:grpSpPr>
        <p:sp>
          <p:nvSpPr>
            <p:cNvPr id="7" name="Freeform 7"/>
            <p:cNvSpPr/>
            <p:nvPr/>
          </p:nvSpPr>
          <p:spPr>
            <a:xfrm>
              <a:off x="0" y="945390"/>
              <a:ext cx="21098481" cy="10027410"/>
            </a:xfrm>
            <a:custGeom>
              <a:avLst/>
              <a:gdLst/>
              <a:ahLst/>
              <a:cxnLst/>
              <a:rect l="l" t="t" r="r" b="b"/>
              <a:pathLst>
                <a:path w="21098481" h="10027410">
                  <a:moveTo>
                    <a:pt x="0" y="0"/>
                  </a:moveTo>
                  <a:lnTo>
                    <a:pt x="21098481" y="0"/>
                  </a:lnTo>
                  <a:lnTo>
                    <a:pt x="21098481" y="10027410"/>
                  </a:lnTo>
                  <a:lnTo>
                    <a:pt x="0" y="10027410"/>
                  </a:lnTo>
                  <a:lnTo>
                    <a:pt x="0" y="0"/>
                  </a:lnTo>
                  <a:close/>
                </a:path>
              </a:pathLst>
            </a:custGeom>
            <a:blipFill>
              <a:blip r:embed="rId3"/>
              <a:stretch>
                <a:fillRect b="-48671"/>
              </a:stretch>
            </a:blipFill>
          </p:spPr>
        </p:sp>
        <p:sp>
          <p:nvSpPr>
            <p:cNvPr id="8" name="Freeform 8"/>
            <p:cNvSpPr/>
            <p:nvPr/>
          </p:nvSpPr>
          <p:spPr>
            <a:xfrm>
              <a:off x="0" y="0"/>
              <a:ext cx="21098481" cy="1406822"/>
            </a:xfrm>
            <a:custGeom>
              <a:avLst/>
              <a:gdLst/>
              <a:ahLst/>
              <a:cxnLst/>
              <a:rect l="l" t="t" r="r" b="b"/>
              <a:pathLst>
                <a:path w="21098481" h="1406822">
                  <a:moveTo>
                    <a:pt x="0" y="0"/>
                  </a:moveTo>
                  <a:lnTo>
                    <a:pt x="21098481" y="0"/>
                  </a:lnTo>
                  <a:lnTo>
                    <a:pt x="21098481" y="1406822"/>
                  </a:lnTo>
                  <a:lnTo>
                    <a:pt x="0" y="1406822"/>
                  </a:lnTo>
                  <a:lnTo>
                    <a:pt x="0" y="0"/>
                  </a:lnTo>
                  <a:close/>
                </a:path>
              </a:pathLst>
            </a:custGeom>
            <a:blipFill>
              <a:blip r:embed="rId4"/>
              <a:stretch>
                <a:fillRect t="-820050" b="-139636"/>
              </a:stretch>
            </a:blipFill>
          </p:spPr>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2146761" y="1028700"/>
            <a:ext cx="13994478" cy="8229600"/>
          </a:xfrm>
          <a:custGeom>
            <a:avLst/>
            <a:gdLst/>
            <a:ahLst/>
            <a:cxnLst/>
            <a:rect l="l" t="t" r="r" b="b"/>
            <a:pathLst>
              <a:path w="13994478" h="8229600">
                <a:moveTo>
                  <a:pt x="0" y="0"/>
                </a:moveTo>
                <a:lnTo>
                  <a:pt x="13994478" y="0"/>
                </a:lnTo>
                <a:lnTo>
                  <a:pt x="13994478" y="8229600"/>
                </a:lnTo>
                <a:lnTo>
                  <a:pt x="0" y="8229600"/>
                </a:lnTo>
                <a:lnTo>
                  <a:pt x="0" y="0"/>
                </a:lnTo>
                <a:close/>
              </a:path>
            </a:pathLst>
          </a:custGeom>
          <a:blipFill>
            <a:blip r:embed="rId3"/>
            <a:stretch>
              <a:fillRect t="-4719" b="-15436"/>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470858" y="3037553"/>
            <a:ext cx="17346284" cy="4211893"/>
          </a:xfrm>
          <a:custGeom>
            <a:avLst/>
            <a:gdLst/>
            <a:ahLst/>
            <a:cxnLst/>
            <a:rect l="l" t="t" r="r" b="b"/>
            <a:pathLst>
              <a:path w="17346284" h="4211893">
                <a:moveTo>
                  <a:pt x="0" y="0"/>
                </a:moveTo>
                <a:lnTo>
                  <a:pt x="17346284" y="0"/>
                </a:lnTo>
                <a:lnTo>
                  <a:pt x="17346284" y="4211894"/>
                </a:lnTo>
                <a:lnTo>
                  <a:pt x="0" y="4211894"/>
                </a:lnTo>
                <a:lnTo>
                  <a:pt x="0" y="0"/>
                </a:lnTo>
                <a:close/>
              </a:path>
            </a:pathLst>
          </a:custGeom>
          <a:blipFill>
            <a:blip r:embed="rId3"/>
            <a:stretch>
              <a:fillRect b="-191001"/>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403980" y="1023937"/>
            <a:ext cx="8950818" cy="1592122"/>
          </a:xfrm>
          <a:custGeom>
            <a:avLst/>
            <a:gdLst/>
            <a:ahLst/>
            <a:cxnLst/>
            <a:rect l="l" t="t" r="r" b="b"/>
            <a:pathLst>
              <a:path w="8950818" h="1592122">
                <a:moveTo>
                  <a:pt x="0" y="0"/>
                </a:moveTo>
                <a:lnTo>
                  <a:pt x="8950818" y="0"/>
                </a:lnTo>
                <a:lnTo>
                  <a:pt x="8950818" y="1592122"/>
                </a:lnTo>
                <a:lnTo>
                  <a:pt x="0" y="1592122"/>
                </a:lnTo>
                <a:lnTo>
                  <a:pt x="0" y="0"/>
                </a:lnTo>
                <a:close/>
              </a:path>
            </a:pathLst>
          </a:custGeom>
          <a:blipFill>
            <a:blip r:embed="rId3"/>
            <a:stretch>
              <a:fillRect b="-297239"/>
            </a:stretch>
          </a:blipFill>
        </p:spPr>
      </p:sp>
      <p:grpSp>
        <p:nvGrpSpPr>
          <p:cNvPr id="7" name="Group 7"/>
          <p:cNvGrpSpPr/>
          <p:nvPr/>
        </p:nvGrpSpPr>
        <p:grpSpPr>
          <a:xfrm>
            <a:off x="6914171" y="1034143"/>
            <a:ext cx="10460761" cy="8224157"/>
            <a:chOff x="0" y="0"/>
            <a:chExt cx="13947682" cy="10965543"/>
          </a:xfrm>
        </p:grpSpPr>
        <p:sp>
          <p:nvSpPr>
            <p:cNvPr id="8" name="Freeform 8"/>
            <p:cNvSpPr/>
            <p:nvPr/>
          </p:nvSpPr>
          <p:spPr>
            <a:xfrm>
              <a:off x="0" y="9384841"/>
              <a:ext cx="13947682" cy="1580702"/>
            </a:xfrm>
            <a:custGeom>
              <a:avLst/>
              <a:gdLst/>
              <a:ahLst/>
              <a:cxnLst/>
              <a:rect l="l" t="t" r="r" b="b"/>
              <a:pathLst>
                <a:path w="13947682" h="1580702">
                  <a:moveTo>
                    <a:pt x="0" y="0"/>
                  </a:moveTo>
                  <a:lnTo>
                    <a:pt x="13947682" y="0"/>
                  </a:lnTo>
                  <a:lnTo>
                    <a:pt x="13947682" y="1580702"/>
                  </a:lnTo>
                  <a:lnTo>
                    <a:pt x="0" y="1580702"/>
                  </a:lnTo>
                  <a:lnTo>
                    <a:pt x="0" y="0"/>
                  </a:lnTo>
                  <a:close/>
                </a:path>
              </a:pathLst>
            </a:custGeom>
            <a:blipFill>
              <a:blip r:embed="rId4"/>
              <a:stretch>
                <a:fillRect b="-523472"/>
              </a:stretch>
            </a:blipFill>
          </p:spPr>
        </p:sp>
        <p:sp>
          <p:nvSpPr>
            <p:cNvPr id="9" name="Freeform 9"/>
            <p:cNvSpPr/>
            <p:nvPr/>
          </p:nvSpPr>
          <p:spPr>
            <a:xfrm>
              <a:off x="0" y="0"/>
              <a:ext cx="13947682" cy="9855248"/>
            </a:xfrm>
            <a:custGeom>
              <a:avLst/>
              <a:gdLst/>
              <a:ahLst/>
              <a:cxnLst/>
              <a:rect l="l" t="t" r="r" b="b"/>
              <a:pathLst>
                <a:path w="13947682" h="9855248">
                  <a:moveTo>
                    <a:pt x="0" y="0"/>
                  </a:moveTo>
                  <a:lnTo>
                    <a:pt x="13947682" y="0"/>
                  </a:lnTo>
                  <a:lnTo>
                    <a:pt x="13947682" y="9855248"/>
                  </a:lnTo>
                  <a:lnTo>
                    <a:pt x="0" y="9855248"/>
                  </a:lnTo>
                  <a:lnTo>
                    <a:pt x="0" y="0"/>
                  </a:lnTo>
                  <a:close/>
                </a:path>
              </a:pathLst>
            </a:custGeom>
            <a:blipFill>
              <a:blip r:embed="rId5"/>
              <a:stretch>
                <a:fillRect/>
              </a:stretch>
            </a:blipFill>
          </p:spPr>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629911" y="1028700"/>
            <a:ext cx="17028177" cy="8229600"/>
            <a:chOff x="0" y="0"/>
            <a:chExt cx="22704236" cy="10972800"/>
          </a:xfrm>
        </p:grpSpPr>
        <p:sp>
          <p:nvSpPr>
            <p:cNvPr id="7" name="Freeform 7"/>
            <p:cNvSpPr/>
            <p:nvPr/>
          </p:nvSpPr>
          <p:spPr>
            <a:xfrm>
              <a:off x="0" y="0"/>
              <a:ext cx="22704236" cy="10573704"/>
            </a:xfrm>
            <a:custGeom>
              <a:avLst/>
              <a:gdLst/>
              <a:ahLst/>
              <a:cxnLst/>
              <a:rect l="l" t="t" r="r" b="b"/>
              <a:pathLst>
                <a:path w="22704236" h="10573704">
                  <a:moveTo>
                    <a:pt x="0" y="0"/>
                  </a:moveTo>
                  <a:lnTo>
                    <a:pt x="22704236" y="0"/>
                  </a:lnTo>
                  <a:lnTo>
                    <a:pt x="22704236" y="10573704"/>
                  </a:lnTo>
                  <a:lnTo>
                    <a:pt x="0" y="10573704"/>
                  </a:lnTo>
                  <a:lnTo>
                    <a:pt x="0" y="0"/>
                  </a:lnTo>
                  <a:close/>
                </a:path>
              </a:pathLst>
            </a:custGeom>
            <a:blipFill>
              <a:blip r:embed="rId3"/>
              <a:stretch>
                <a:fillRect b="-51720"/>
              </a:stretch>
            </a:blipFill>
          </p:spPr>
        </p:sp>
        <p:sp>
          <p:nvSpPr>
            <p:cNvPr id="8" name="Freeform 8"/>
            <p:cNvSpPr/>
            <p:nvPr/>
          </p:nvSpPr>
          <p:spPr>
            <a:xfrm>
              <a:off x="0" y="9145564"/>
              <a:ext cx="22704236" cy="1827236"/>
            </a:xfrm>
            <a:custGeom>
              <a:avLst/>
              <a:gdLst/>
              <a:ahLst/>
              <a:cxnLst/>
              <a:rect l="l" t="t" r="r" b="b"/>
              <a:pathLst>
                <a:path w="22704236" h="1827236">
                  <a:moveTo>
                    <a:pt x="0" y="0"/>
                  </a:moveTo>
                  <a:lnTo>
                    <a:pt x="22704236" y="0"/>
                  </a:lnTo>
                  <a:lnTo>
                    <a:pt x="22704236" y="1827236"/>
                  </a:lnTo>
                  <a:lnTo>
                    <a:pt x="0" y="1827236"/>
                  </a:lnTo>
                  <a:lnTo>
                    <a:pt x="0" y="0"/>
                  </a:lnTo>
                  <a:close/>
                </a:path>
              </a:pathLst>
            </a:custGeom>
            <a:blipFill>
              <a:blip r:embed="rId4"/>
              <a:stretch>
                <a:fillRect b="-777966"/>
              </a:stretch>
            </a:blipFill>
          </p:spPr>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850649" y="1555478"/>
            <a:ext cx="16586703" cy="7176043"/>
            <a:chOff x="0" y="0"/>
            <a:chExt cx="22115604" cy="9568058"/>
          </a:xfrm>
        </p:grpSpPr>
        <p:sp>
          <p:nvSpPr>
            <p:cNvPr id="7" name="Freeform 7"/>
            <p:cNvSpPr/>
            <p:nvPr/>
          </p:nvSpPr>
          <p:spPr>
            <a:xfrm>
              <a:off x="0" y="1755319"/>
              <a:ext cx="22115604" cy="7812739"/>
            </a:xfrm>
            <a:custGeom>
              <a:avLst/>
              <a:gdLst/>
              <a:ahLst/>
              <a:cxnLst/>
              <a:rect l="l" t="t" r="r" b="b"/>
              <a:pathLst>
                <a:path w="22115604" h="7812739">
                  <a:moveTo>
                    <a:pt x="0" y="0"/>
                  </a:moveTo>
                  <a:lnTo>
                    <a:pt x="22115604" y="0"/>
                  </a:lnTo>
                  <a:lnTo>
                    <a:pt x="22115604" y="7812739"/>
                  </a:lnTo>
                  <a:lnTo>
                    <a:pt x="0" y="7812739"/>
                  </a:lnTo>
                  <a:lnTo>
                    <a:pt x="0" y="0"/>
                  </a:lnTo>
                  <a:close/>
                </a:path>
              </a:pathLst>
            </a:custGeom>
            <a:blipFill>
              <a:blip r:embed="rId3"/>
              <a:stretch>
                <a:fillRect b="-100014"/>
              </a:stretch>
            </a:blipFill>
          </p:spPr>
        </p:sp>
        <p:sp>
          <p:nvSpPr>
            <p:cNvPr id="8" name="Freeform 8"/>
            <p:cNvSpPr/>
            <p:nvPr/>
          </p:nvSpPr>
          <p:spPr>
            <a:xfrm>
              <a:off x="0" y="0"/>
              <a:ext cx="22115604" cy="2332495"/>
            </a:xfrm>
            <a:custGeom>
              <a:avLst/>
              <a:gdLst/>
              <a:ahLst/>
              <a:cxnLst/>
              <a:rect l="l" t="t" r="r" b="b"/>
              <a:pathLst>
                <a:path w="22115604" h="2332495">
                  <a:moveTo>
                    <a:pt x="0" y="0"/>
                  </a:moveTo>
                  <a:lnTo>
                    <a:pt x="22115604" y="0"/>
                  </a:lnTo>
                  <a:lnTo>
                    <a:pt x="22115604" y="2332495"/>
                  </a:lnTo>
                  <a:lnTo>
                    <a:pt x="0" y="2332495"/>
                  </a:lnTo>
                  <a:lnTo>
                    <a:pt x="0" y="0"/>
                  </a:lnTo>
                  <a:close/>
                </a:path>
              </a:pathLst>
            </a:custGeom>
            <a:blipFill>
              <a:blip r:embed="rId4"/>
              <a:stretch>
                <a:fillRect t="-456852" b="-113099"/>
              </a:stretch>
            </a:blipFill>
          </p:spPr>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2231559" y="1028700"/>
            <a:ext cx="13824882" cy="8234362"/>
          </a:xfrm>
          <a:custGeom>
            <a:avLst/>
            <a:gdLst/>
            <a:ahLst/>
            <a:cxnLst/>
            <a:rect l="l" t="t" r="r" b="b"/>
            <a:pathLst>
              <a:path w="13824882" h="8234362">
                <a:moveTo>
                  <a:pt x="0" y="0"/>
                </a:moveTo>
                <a:lnTo>
                  <a:pt x="13824882" y="0"/>
                </a:lnTo>
                <a:lnTo>
                  <a:pt x="13824882" y="8234362"/>
                </a:lnTo>
                <a:lnTo>
                  <a:pt x="0" y="8234362"/>
                </a:lnTo>
                <a:lnTo>
                  <a:pt x="0" y="0"/>
                </a:lnTo>
                <a:close/>
              </a:path>
            </a:pathLst>
          </a:custGeom>
          <a:blipFill>
            <a:blip r:embed="rId3"/>
            <a:stretch>
              <a:fillRect b="-18630"/>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F6EE"/>
        </a:solidFill>
        <a:effectLst/>
      </p:bgPr>
    </p:bg>
    <p:spTree>
      <p:nvGrpSpPr>
        <p:cNvPr id="1" name=""/>
        <p:cNvGrpSpPr/>
        <p:nvPr/>
      </p:nvGrpSpPr>
      <p:grpSpPr>
        <a:xfrm>
          <a:off x="0" y="0"/>
          <a:ext cx="0" cy="0"/>
          <a:chOff x="0" y="0"/>
          <a:chExt cx="0" cy="0"/>
        </a:xfrm>
      </p:grpSpPr>
      <p:grpSp>
        <p:nvGrpSpPr>
          <p:cNvPr id="2" name="Group 2"/>
          <p:cNvGrpSpPr/>
          <p:nvPr/>
        </p:nvGrpSpPr>
        <p:grpSpPr>
          <a:xfrm>
            <a:off x="0" y="9367837"/>
            <a:ext cx="18288000" cy="919163"/>
            <a:chOff x="0" y="0"/>
            <a:chExt cx="4816593" cy="242084"/>
          </a:xfrm>
        </p:grpSpPr>
        <p:sp>
          <p:nvSpPr>
            <p:cNvPr id="3" name="Freeform 3"/>
            <p:cNvSpPr/>
            <p:nvPr/>
          </p:nvSpPr>
          <p:spPr>
            <a:xfrm>
              <a:off x="0" y="0"/>
              <a:ext cx="4816592" cy="242084"/>
            </a:xfrm>
            <a:custGeom>
              <a:avLst/>
              <a:gdLst/>
              <a:ahLst/>
              <a:cxnLst/>
              <a:rect l="l" t="t" r="r" b="b"/>
              <a:pathLst>
                <a:path w="4816592" h="242084">
                  <a:moveTo>
                    <a:pt x="0" y="0"/>
                  </a:moveTo>
                  <a:lnTo>
                    <a:pt x="4816592" y="0"/>
                  </a:lnTo>
                  <a:lnTo>
                    <a:pt x="4816592" y="242084"/>
                  </a:lnTo>
                  <a:lnTo>
                    <a:pt x="0" y="242084"/>
                  </a:lnTo>
                  <a:close/>
                </a:path>
              </a:pathLst>
            </a:custGeom>
            <a:solidFill>
              <a:srgbClr val="013927"/>
            </a:solidFill>
          </p:spPr>
        </p:sp>
        <p:sp>
          <p:nvSpPr>
            <p:cNvPr id="4" name="TextBox 4"/>
            <p:cNvSpPr txBox="1"/>
            <p:nvPr/>
          </p:nvSpPr>
          <p:spPr>
            <a:xfrm>
              <a:off x="0" y="28575"/>
              <a:ext cx="4816593" cy="213509"/>
            </a:xfrm>
            <a:prstGeom prst="rect">
              <a:avLst/>
            </a:prstGeom>
          </p:spPr>
          <p:txBody>
            <a:bodyPr lIns="50800" tIns="50800" rIns="50800" bIns="50800" rtlCol="0" anchor="ctr"/>
            <a:lstStyle/>
            <a:p>
              <a:pPr algn="ctr">
                <a:lnSpc>
                  <a:spcPts val="1694"/>
                </a:lnSpc>
              </a:pPr>
              <a:endParaRPr/>
            </a:p>
          </p:txBody>
        </p:sp>
      </p:grpSp>
      <p:sp>
        <p:nvSpPr>
          <p:cNvPr id="5" name="AutoShape 5"/>
          <p:cNvSpPr/>
          <p:nvPr/>
        </p:nvSpPr>
        <p:spPr>
          <a:xfrm flipV="1">
            <a:off x="0" y="1023937"/>
            <a:ext cx="18493007" cy="4763"/>
          </a:xfrm>
          <a:prstGeom prst="line">
            <a:avLst/>
          </a:prstGeom>
          <a:ln w="9525" cap="flat">
            <a:solidFill>
              <a:srgbClr val="013927"/>
            </a:solidFill>
            <a:prstDash val="solid"/>
            <a:headEnd type="none" w="sm" len="sm"/>
            <a:tailEnd type="none" w="sm" len="sm"/>
          </a:ln>
        </p:spPr>
      </p:sp>
      <p:sp>
        <p:nvSpPr>
          <p:cNvPr id="6" name="TextBox 6"/>
          <p:cNvSpPr txBox="1"/>
          <p:nvPr/>
        </p:nvSpPr>
        <p:spPr>
          <a:xfrm>
            <a:off x="0" y="196933"/>
            <a:ext cx="15600197" cy="730250"/>
          </a:xfrm>
          <a:prstGeom prst="rect">
            <a:avLst/>
          </a:prstGeom>
        </p:spPr>
        <p:txBody>
          <a:bodyPr lIns="0" tIns="0" rIns="0" bIns="0" rtlCol="0" anchor="t">
            <a:spAutoFit/>
          </a:bodyPr>
          <a:lstStyle/>
          <a:p>
            <a:pPr marL="1079501" lvl="1" indent="-539750">
              <a:lnSpc>
                <a:spcPts val="5500"/>
              </a:lnSpc>
              <a:buFont typeface="Arial"/>
              <a:buChar char="•"/>
            </a:pPr>
            <a:r>
              <a:rPr lang="en-US" sz="5000" spc="-225">
                <a:solidFill>
                  <a:srgbClr val="013927"/>
                </a:solidFill>
                <a:ea typeface="Nanum Myeongjo Ultra-Bold"/>
              </a:rPr>
              <a:t>기초분석 전 데이터 수집 및 전처리 과정</a:t>
            </a:r>
          </a:p>
        </p:txBody>
      </p:sp>
      <p:sp>
        <p:nvSpPr>
          <p:cNvPr id="7" name="AutoShape 7"/>
          <p:cNvSpPr/>
          <p:nvPr/>
        </p:nvSpPr>
        <p:spPr>
          <a:xfrm>
            <a:off x="2" y="9267825"/>
            <a:ext cx="18326098" cy="0"/>
          </a:xfrm>
          <a:prstGeom prst="line">
            <a:avLst/>
          </a:prstGeom>
          <a:ln w="9525" cap="flat">
            <a:solidFill>
              <a:srgbClr val="E8F6EE"/>
            </a:solidFill>
            <a:prstDash val="solid"/>
            <a:headEnd type="none" w="sm" len="sm"/>
            <a:tailEnd type="none" w="sm" len="sm"/>
          </a:ln>
        </p:spPr>
      </p:sp>
      <p:sp>
        <p:nvSpPr>
          <p:cNvPr id="8" name="TextBox 8"/>
          <p:cNvSpPr txBox="1"/>
          <p:nvPr/>
        </p:nvSpPr>
        <p:spPr>
          <a:xfrm>
            <a:off x="595170" y="9647071"/>
            <a:ext cx="5314098" cy="295275"/>
          </a:xfrm>
          <a:prstGeom prst="rect">
            <a:avLst/>
          </a:prstGeom>
        </p:spPr>
        <p:txBody>
          <a:bodyPr lIns="0" tIns="0" rIns="0" bIns="0" rtlCol="0" anchor="t">
            <a:spAutoFit/>
          </a:bodyPr>
          <a:lstStyle/>
          <a:p>
            <a:pPr marL="0" lvl="0" indent="0" algn="l">
              <a:lnSpc>
                <a:spcPts val="2399"/>
              </a:lnSpc>
            </a:pPr>
            <a:r>
              <a:rPr lang="en-US" sz="1999" spc="-99">
                <a:solidFill>
                  <a:srgbClr val="E8F6EE"/>
                </a:solidFill>
                <a:latin typeface="윤명조"/>
                <a:ea typeface="윤명조"/>
              </a:rPr>
              <a:t>01. 탐색적 데이터 분석 EDA_기초 분석</a:t>
            </a:r>
          </a:p>
        </p:txBody>
      </p:sp>
      <p:sp>
        <p:nvSpPr>
          <p:cNvPr id="9" name="Freeform 9"/>
          <p:cNvSpPr/>
          <p:nvPr/>
        </p:nvSpPr>
        <p:spPr>
          <a:xfrm>
            <a:off x="11828529" y="9131013"/>
            <a:ext cx="6514756" cy="1213092"/>
          </a:xfrm>
          <a:custGeom>
            <a:avLst/>
            <a:gdLst/>
            <a:ahLst/>
            <a:cxnLst/>
            <a:rect l="l" t="t" r="r" b="b"/>
            <a:pathLst>
              <a:path w="6514756" h="1213092">
                <a:moveTo>
                  <a:pt x="0" y="0"/>
                </a:moveTo>
                <a:lnTo>
                  <a:pt x="6514755" y="0"/>
                </a:lnTo>
                <a:lnTo>
                  <a:pt x="6514755" y="1213092"/>
                </a:lnTo>
                <a:lnTo>
                  <a:pt x="0" y="1213092"/>
                </a:lnTo>
                <a:lnTo>
                  <a:pt x="0" y="0"/>
                </a:lnTo>
                <a:close/>
              </a:path>
            </a:pathLst>
          </a:custGeom>
          <a:blipFill>
            <a:blip r:embed="rId3">
              <a:alphaModFix amt="19999"/>
            </a:blip>
            <a:stretch>
              <a:fillRect l="-22994" t="-247513" r="-24312" b="-245596"/>
            </a:stretch>
          </a:blipFill>
        </p:spPr>
      </p:sp>
      <p:grpSp>
        <p:nvGrpSpPr>
          <p:cNvPr id="10" name="Group 10"/>
          <p:cNvGrpSpPr/>
          <p:nvPr/>
        </p:nvGrpSpPr>
        <p:grpSpPr>
          <a:xfrm>
            <a:off x="17260140" y="187064"/>
            <a:ext cx="855751" cy="645213"/>
            <a:chOff x="0" y="0"/>
            <a:chExt cx="1141002" cy="860284"/>
          </a:xfrm>
        </p:grpSpPr>
        <p:grpSp>
          <p:nvGrpSpPr>
            <p:cNvPr id="11" name="Group 11"/>
            <p:cNvGrpSpPr/>
            <p:nvPr/>
          </p:nvGrpSpPr>
          <p:grpSpPr>
            <a:xfrm>
              <a:off x="0" y="0"/>
              <a:ext cx="1141002" cy="860284"/>
              <a:chOff x="0" y="0"/>
              <a:chExt cx="225383" cy="169933"/>
            </a:xfrm>
          </p:grpSpPr>
          <p:sp>
            <p:nvSpPr>
              <p:cNvPr id="12" name="Freeform 12"/>
              <p:cNvSpPr/>
              <p:nvPr/>
            </p:nvSpPr>
            <p:spPr>
              <a:xfrm>
                <a:off x="0" y="0"/>
                <a:ext cx="225383" cy="169933"/>
              </a:xfrm>
              <a:custGeom>
                <a:avLst/>
                <a:gdLst/>
                <a:ahLst/>
                <a:cxnLst/>
                <a:rect l="l" t="t" r="r" b="b"/>
                <a:pathLst>
                  <a:path w="225383" h="169933">
                    <a:moveTo>
                      <a:pt x="84966" y="0"/>
                    </a:moveTo>
                    <a:lnTo>
                      <a:pt x="140417" y="0"/>
                    </a:lnTo>
                    <a:cubicBezTo>
                      <a:pt x="187342" y="0"/>
                      <a:pt x="225383" y="38041"/>
                      <a:pt x="225383" y="84966"/>
                    </a:cubicBezTo>
                    <a:lnTo>
                      <a:pt x="225383" y="84966"/>
                    </a:lnTo>
                    <a:cubicBezTo>
                      <a:pt x="225383" y="107501"/>
                      <a:pt x="216431" y="129112"/>
                      <a:pt x="200497" y="145047"/>
                    </a:cubicBezTo>
                    <a:cubicBezTo>
                      <a:pt x="184563" y="160981"/>
                      <a:pt x="162951" y="169933"/>
                      <a:pt x="140417" y="169933"/>
                    </a:cubicBezTo>
                    <a:lnTo>
                      <a:pt x="84966" y="169933"/>
                    </a:lnTo>
                    <a:cubicBezTo>
                      <a:pt x="38041" y="169933"/>
                      <a:pt x="0" y="131892"/>
                      <a:pt x="0" y="84966"/>
                    </a:cubicBezTo>
                    <a:lnTo>
                      <a:pt x="0" y="84966"/>
                    </a:lnTo>
                    <a:cubicBezTo>
                      <a:pt x="0" y="38041"/>
                      <a:pt x="38041" y="0"/>
                      <a:pt x="84966" y="0"/>
                    </a:cubicBezTo>
                    <a:close/>
                  </a:path>
                </a:pathLst>
              </a:custGeom>
              <a:solidFill>
                <a:srgbClr val="000000">
                  <a:alpha val="0"/>
                </a:srgbClr>
              </a:solidFill>
              <a:ln w="19050" cap="rnd">
                <a:solidFill>
                  <a:srgbClr val="013927">
                    <a:alpha val="49804"/>
                  </a:srgbClr>
                </a:solidFill>
                <a:prstDash val="solid"/>
                <a:round/>
              </a:ln>
            </p:spPr>
          </p:sp>
          <p:sp>
            <p:nvSpPr>
              <p:cNvPr id="13" name="TextBox 13"/>
              <p:cNvSpPr txBox="1"/>
              <p:nvPr/>
            </p:nvSpPr>
            <p:spPr>
              <a:xfrm>
                <a:off x="0" y="0"/>
                <a:ext cx="225383" cy="169933"/>
              </a:xfrm>
              <a:prstGeom prst="rect">
                <a:avLst/>
              </a:prstGeom>
            </p:spPr>
            <p:txBody>
              <a:bodyPr lIns="50800" tIns="50800" rIns="50800" bIns="50800" rtlCol="0" anchor="ctr"/>
              <a:lstStyle/>
              <a:p>
                <a:pPr algn="ctr">
                  <a:lnSpc>
                    <a:spcPts val="2399"/>
                  </a:lnSpc>
                </a:pPr>
                <a:endParaRPr/>
              </a:p>
            </p:txBody>
          </p:sp>
        </p:grpSp>
        <p:sp>
          <p:nvSpPr>
            <p:cNvPr id="14" name="TextBox 14"/>
            <p:cNvSpPr txBox="1"/>
            <p:nvPr/>
          </p:nvSpPr>
          <p:spPr>
            <a:xfrm>
              <a:off x="318707" y="261571"/>
              <a:ext cx="503587" cy="356193"/>
            </a:xfrm>
            <a:prstGeom prst="rect">
              <a:avLst/>
            </a:prstGeom>
          </p:spPr>
          <p:txBody>
            <a:bodyPr lIns="0" tIns="0" rIns="0" bIns="0" rtlCol="0" anchor="t">
              <a:spAutoFit/>
            </a:bodyPr>
            <a:lstStyle/>
            <a:p>
              <a:pPr algn="ctr">
                <a:lnSpc>
                  <a:spcPts val="2014"/>
                </a:lnSpc>
                <a:spcBef>
                  <a:spcPct val="0"/>
                </a:spcBef>
              </a:pPr>
              <a:r>
                <a:rPr lang="en-US" sz="1900" spc="-85">
                  <a:solidFill>
                    <a:srgbClr val="013927"/>
                  </a:solidFill>
                  <a:latin typeface="윤명조"/>
                </a:rPr>
                <a:t>7</a:t>
              </a:r>
            </a:p>
          </p:txBody>
        </p:sp>
      </p:grpSp>
      <p:sp>
        <p:nvSpPr>
          <p:cNvPr id="15" name="Freeform 15"/>
          <p:cNvSpPr/>
          <p:nvPr/>
        </p:nvSpPr>
        <p:spPr>
          <a:xfrm>
            <a:off x="595170" y="1404437"/>
            <a:ext cx="7884866" cy="5614553"/>
          </a:xfrm>
          <a:custGeom>
            <a:avLst/>
            <a:gdLst/>
            <a:ahLst/>
            <a:cxnLst/>
            <a:rect l="l" t="t" r="r" b="b"/>
            <a:pathLst>
              <a:path w="7884866" h="5614553">
                <a:moveTo>
                  <a:pt x="0" y="0"/>
                </a:moveTo>
                <a:lnTo>
                  <a:pt x="7884866" y="0"/>
                </a:lnTo>
                <a:lnTo>
                  <a:pt x="7884866" y="5614552"/>
                </a:lnTo>
                <a:lnTo>
                  <a:pt x="0" y="5614552"/>
                </a:lnTo>
                <a:lnTo>
                  <a:pt x="0" y="0"/>
                </a:lnTo>
                <a:close/>
              </a:path>
            </a:pathLst>
          </a:custGeom>
          <a:blipFill>
            <a:blip r:embed="rId4"/>
            <a:stretch>
              <a:fillRect l="-7024" t="-5136" r="-101808" b="-4875"/>
            </a:stretch>
          </a:blipFill>
        </p:spPr>
      </p:sp>
      <p:sp>
        <p:nvSpPr>
          <p:cNvPr id="16" name="Freeform 16"/>
          <p:cNvSpPr/>
          <p:nvPr/>
        </p:nvSpPr>
        <p:spPr>
          <a:xfrm>
            <a:off x="7800098" y="2810805"/>
            <a:ext cx="9909909" cy="6224957"/>
          </a:xfrm>
          <a:custGeom>
            <a:avLst/>
            <a:gdLst/>
            <a:ahLst/>
            <a:cxnLst/>
            <a:rect l="l" t="t" r="r" b="b"/>
            <a:pathLst>
              <a:path w="9909909" h="6224957">
                <a:moveTo>
                  <a:pt x="0" y="0"/>
                </a:moveTo>
                <a:lnTo>
                  <a:pt x="9909910" y="0"/>
                </a:lnTo>
                <a:lnTo>
                  <a:pt x="9909910" y="6224958"/>
                </a:lnTo>
                <a:lnTo>
                  <a:pt x="0" y="6224958"/>
                </a:lnTo>
                <a:lnTo>
                  <a:pt x="0" y="0"/>
                </a:lnTo>
                <a:close/>
              </a:path>
            </a:pathLst>
          </a:custGeom>
          <a:blipFill>
            <a:blip r:embed="rId5"/>
            <a:stretch>
              <a:fillRect t="-629" r="-13719" b="-2623"/>
            </a:stretch>
          </a:blipFill>
        </p:spPr>
      </p:sp>
      <p:sp>
        <p:nvSpPr>
          <p:cNvPr id="17" name="TextBox 17"/>
          <p:cNvSpPr txBox="1"/>
          <p:nvPr/>
        </p:nvSpPr>
        <p:spPr>
          <a:xfrm>
            <a:off x="1837442" y="7438089"/>
            <a:ext cx="4785642" cy="405732"/>
          </a:xfrm>
          <a:prstGeom prst="rect">
            <a:avLst/>
          </a:prstGeom>
        </p:spPr>
        <p:txBody>
          <a:bodyPr lIns="0" tIns="0" rIns="0" bIns="0" rtlCol="0" anchor="t">
            <a:spAutoFit/>
          </a:bodyPr>
          <a:lstStyle/>
          <a:p>
            <a:pPr algn="ctr">
              <a:lnSpc>
                <a:spcPts val="3180"/>
              </a:lnSpc>
              <a:spcBef>
                <a:spcPct val="0"/>
              </a:spcBef>
            </a:pPr>
            <a:r>
              <a:rPr lang="en-US" sz="3000" spc="-135">
                <a:solidFill>
                  <a:srgbClr val="013927"/>
                </a:solidFill>
                <a:ea typeface="윤명조"/>
              </a:rPr>
              <a:t>스타벅스 홈페이지 스크래핑</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grpSp>
        <p:nvGrpSpPr>
          <p:cNvPr id="5" name="Group 5"/>
          <p:cNvGrpSpPr/>
          <p:nvPr/>
        </p:nvGrpSpPr>
        <p:grpSpPr>
          <a:xfrm>
            <a:off x="4072843" y="1023938"/>
            <a:ext cx="10576406" cy="8234362"/>
            <a:chOff x="0" y="0"/>
            <a:chExt cx="14101875" cy="10979150"/>
          </a:xfrm>
        </p:grpSpPr>
        <p:sp>
          <p:nvSpPr>
            <p:cNvPr id="6" name="Freeform 6"/>
            <p:cNvSpPr/>
            <p:nvPr/>
          </p:nvSpPr>
          <p:spPr>
            <a:xfrm>
              <a:off x="0" y="9142050"/>
              <a:ext cx="14101875" cy="1837100"/>
            </a:xfrm>
            <a:custGeom>
              <a:avLst/>
              <a:gdLst/>
              <a:ahLst/>
              <a:cxnLst/>
              <a:rect l="l" t="t" r="r" b="b"/>
              <a:pathLst>
                <a:path w="14101875" h="1837100">
                  <a:moveTo>
                    <a:pt x="0" y="0"/>
                  </a:moveTo>
                  <a:lnTo>
                    <a:pt x="14101875" y="0"/>
                  </a:lnTo>
                  <a:lnTo>
                    <a:pt x="14101875" y="1837100"/>
                  </a:lnTo>
                  <a:lnTo>
                    <a:pt x="0" y="1837100"/>
                  </a:lnTo>
                  <a:lnTo>
                    <a:pt x="0" y="0"/>
                  </a:lnTo>
                  <a:close/>
                </a:path>
              </a:pathLst>
            </a:custGeom>
            <a:blipFill>
              <a:blip r:embed="rId3"/>
              <a:stretch>
                <a:fillRect b="-442387"/>
              </a:stretch>
            </a:blipFill>
          </p:spPr>
        </p:sp>
        <p:sp>
          <p:nvSpPr>
            <p:cNvPr id="7" name="Freeform 7"/>
            <p:cNvSpPr/>
            <p:nvPr/>
          </p:nvSpPr>
          <p:spPr>
            <a:xfrm>
              <a:off x="0" y="0"/>
              <a:ext cx="14101875" cy="9625967"/>
            </a:xfrm>
            <a:custGeom>
              <a:avLst/>
              <a:gdLst/>
              <a:ahLst/>
              <a:cxnLst/>
              <a:rect l="l" t="t" r="r" b="b"/>
              <a:pathLst>
                <a:path w="14101875" h="9625967">
                  <a:moveTo>
                    <a:pt x="0" y="0"/>
                  </a:moveTo>
                  <a:lnTo>
                    <a:pt x="14101875" y="0"/>
                  </a:lnTo>
                  <a:lnTo>
                    <a:pt x="14101875" y="9625967"/>
                  </a:lnTo>
                  <a:lnTo>
                    <a:pt x="0" y="9625967"/>
                  </a:lnTo>
                  <a:lnTo>
                    <a:pt x="0" y="0"/>
                  </a:lnTo>
                  <a:close/>
                </a:path>
              </a:pathLst>
            </a:custGeom>
            <a:blipFill>
              <a:blip r:embed="rId4"/>
              <a:stretch>
                <a:fillRect t="-3513"/>
              </a:stretch>
            </a:blipFill>
          </p:spPr>
        </p:sp>
      </p:grpSp>
      <p:sp>
        <p:nvSpPr>
          <p:cNvPr id="8" name="TextBox 8"/>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623946" y="2482773"/>
            <a:ext cx="17040109" cy="5316692"/>
            <a:chOff x="0" y="0"/>
            <a:chExt cx="22720145" cy="7088922"/>
          </a:xfrm>
        </p:grpSpPr>
        <p:sp>
          <p:nvSpPr>
            <p:cNvPr id="7" name="Freeform 7"/>
            <p:cNvSpPr/>
            <p:nvPr/>
          </p:nvSpPr>
          <p:spPr>
            <a:xfrm>
              <a:off x="0" y="2866605"/>
              <a:ext cx="22720145" cy="4222317"/>
            </a:xfrm>
            <a:custGeom>
              <a:avLst/>
              <a:gdLst/>
              <a:ahLst/>
              <a:cxnLst/>
              <a:rect l="l" t="t" r="r" b="b"/>
              <a:pathLst>
                <a:path w="22720145" h="4222317">
                  <a:moveTo>
                    <a:pt x="0" y="0"/>
                  </a:moveTo>
                  <a:lnTo>
                    <a:pt x="22720145" y="0"/>
                  </a:lnTo>
                  <a:lnTo>
                    <a:pt x="22720145" y="4222317"/>
                  </a:lnTo>
                  <a:lnTo>
                    <a:pt x="0" y="4222317"/>
                  </a:lnTo>
                  <a:lnTo>
                    <a:pt x="0" y="0"/>
                  </a:lnTo>
                  <a:close/>
                </a:path>
              </a:pathLst>
            </a:custGeom>
            <a:blipFill>
              <a:blip r:embed="rId3"/>
              <a:stretch>
                <a:fillRect b="-280211"/>
              </a:stretch>
            </a:blipFill>
          </p:spPr>
        </p:sp>
        <p:sp>
          <p:nvSpPr>
            <p:cNvPr id="8" name="Freeform 8"/>
            <p:cNvSpPr/>
            <p:nvPr/>
          </p:nvSpPr>
          <p:spPr>
            <a:xfrm>
              <a:off x="0" y="0"/>
              <a:ext cx="22720145" cy="3390197"/>
            </a:xfrm>
            <a:custGeom>
              <a:avLst/>
              <a:gdLst/>
              <a:ahLst/>
              <a:cxnLst/>
              <a:rect l="l" t="t" r="r" b="b"/>
              <a:pathLst>
                <a:path w="22720145" h="3390197">
                  <a:moveTo>
                    <a:pt x="0" y="0"/>
                  </a:moveTo>
                  <a:lnTo>
                    <a:pt x="22720145" y="0"/>
                  </a:lnTo>
                  <a:lnTo>
                    <a:pt x="22720145" y="3390197"/>
                  </a:lnTo>
                  <a:lnTo>
                    <a:pt x="0" y="3390197"/>
                  </a:lnTo>
                  <a:lnTo>
                    <a:pt x="0" y="0"/>
                  </a:lnTo>
                  <a:close/>
                </a:path>
              </a:pathLst>
            </a:custGeom>
            <a:blipFill>
              <a:blip r:embed="rId4"/>
              <a:stretch>
                <a:fillRect t="-373534"/>
              </a:stretch>
            </a:blipFill>
          </p:spPr>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2683569" y="1028700"/>
            <a:ext cx="12901812" cy="8229600"/>
          </a:xfrm>
          <a:custGeom>
            <a:avLst/>
            <a:gdLst/>
            <a:ahLst/>
            <a:cxnLst/>
            <a:rect l="l" t="t" r="r" b="b"/>
            <a:pathLst>
              <a:path w="12901812" h="8229600">
                <a:moveTo>
                  <a:pt x="0" y="0"/>
                </a:moveTo>
                <a:lnTo>
                  <a:pt x="12901812" y="0"/>
                </a:lnTo>
                <a:lnTo>
                  <a:pt x="12901812" y="8229600"/>
                </a:lnTo>
                <a:lnTo>
                  <a:pt x="0" y="8229600"/>
                </a:lnTo>
                <a:lnTo>
                  <a:pt x="0" y="0"/>
                </a:lnTo>
                <a:close/>
              </a:path>
            </a:pathLst>
          </a:custGeom>
          <a:blipFill>
            <a:blip r:embed="rId3"/>
            <a:stretch>
              <a:fillRect b="-10773"/>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795121" y="2173171"/>
            <a:ext cx="16697757" cy="5935895"/>
            <a:chOff x="0" y="0"/>
            <a:chExt cx="22263676" cy="7914526"/>
          </a:xfrm>
        </p:grpSpPr>
        <p:sp>
          <p:nvSpPr>
            <p:cNvPr id="7" name="Freeform 7"/>
            <p:cNvSpPr/>
            <p:nvPr/>
          </p:nvSpPr>
          <p:spPr>
            <a:xfrm>
              <a:off x="0" y="748968"/>
              <a:ext cx="22263676" cy="7165558"/>
            </a:xfrm>
            <a:custGeom>
              <a:avLst/>
              <a:gdLst/>
              <a:ahLst/>
              <a:cxnLst/>
              <a:rect l="l" t="t" r="r" b="b"/>
              <a:pathLst>
                <a:path w="22263676" h="7165558">
                  <a:moveTo>
                    <a:pt x="0" y="0"/>
                  </a:moveTo>
                  <a:lnTo>
                    <a:pt x="22263676" y="0"/>
                  </a:lnTo>
                  <a:lnTo>
                    <a:pt x="22263676" y="7165558"/>
                  </a:lnTo>
                  <a:lnTo>
                    <a:pt x="0" y="7165558"/>
                  </a:lnTo>
                  <a:lnTo>
                    <a:pt x="0" y="0"/>
                  </a:lnTo>
                  <a:close/>
                </a:path>
              </a:pathLst>
            </a:custGeom>
            <a:blipFill>
              <a:blip r:embed="rId3"/>
              <a:stretch>
                <a:fillRect b="-119539"/>
              </a:stretch>
            </a:blipFill>
          </p:spPr>
        </p:sp>
        <p:sp>
          <p:nvSpPr>
            <p:cNvPr id="8" name="Freeform 8"/>
            <p:cNvSpPr/>
            <p:nvPr/>
          </p:nvSpPr>
          <p:spPr>
            <a:xfrm>
              <a:off x="0" y="0"/>
              <a:ext cx="22263676" cy="1497936"/>
            </a:xfrm>
            <a:custGeom>
              <a:avLst/>
              <a:gdLst/>
              <a:ahLst/>
              <a:cxnLst/>
              <a:rect l="l" t="t" r="r" b="b"/>
              <a:pathLst>
                <a:path w="22263676" h="1497936">
                  <a:moveTo>
                    <a:pt x="0" y="0"/>
                  </a:moveTo>
                  <a:lnTo>
                    <a:pt x="22263676" y="0"/>
                  </a:lnTo>
                  <a:lnTo>
                    <a:pt x="22263676" y="1497936"/>
                  </a:lnTo>
                  <a:lnTo>
                    <a:pt x="0" y="1497936"/>
                  </a:lnTo>
                  <a:lnTo>
                    <a:pt x="0" y="0"/>
                  </a:lnTo>
                  <a:close/>
                </a:path>
              </a:pathLst>
            </a:custGeom>
            <a:blipFill>
              <a:blip r:embed="rId4"/>
              <a:stretch>
                <a:fillRect t="-950193"/>
              </a:stretch>
            </a:blipFill>
          </p:spPr>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2405413" y="1028700"/>
            <a:ext cx="13458124" cy="8229600"/>
          </a:xfrm>
          <a:custGeom>
            <a:avLst/>
            <a:gdLst/>
            <a:ahLst/>
            <a:cxnLst/>
            <a:rect l="l" t="t" r="r" b="b"/>
            <a:pathLst>
              <a:path w="13458124" h="8229600">
                <a:moveTo>
                  <a:pt x="0" y="0"/>
                </a:moveTo>
                <a:lnTo>
                  <a:pt x="13458124" y="0"/>
                </a:lnTo>
                <a:lnTo>
                  <a:pt x="13458124" y="8229600"/>
                </a:lnTo>
                <a:lnTo>
                  <a:pt x="0" y="8229600"/>
                </a:lnTo>
                <a:lnTo>
                  <a:pt x="0" y="0"/>
                </a:lnTo>
                <a:close/>
              </a:path>
            </a:pathLst>
          </a:custGeom>
          <a:blipFill>
            <a:blip r:embed="rId3"/>
            <a:stretch>
              <a:fillRect b="-15550"/>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782513" y="2848616"/>
            <a:ext cx="16722973" cy="4589767"/>
            <a:chOff x="0" y="0"/>
            <a:chExt cx="22297298" cy="6119690"/>
          </a:xfrm>
        </p:grpSpPr>
        <p:sp>
          <p:nvSpPr>
            <p:cNvPr id="7" name="Freeform 7"/>
            <p:cNvSpPr/>
            <p:nvPr/>
          </p:nvSpPr>
          <p:spPr>
            <a:xfrm>
              <a:off x="0" y="1521432"/>
              <a:ext cx="22297298" cy="4598258"/>
            </a:xfrm>
            <a:custGeom>
              <a:avLst/>
              <a:gdLst/>
              <a:ahLst/>
              <a:cxnLst/>
              <a:rect l="l" t="t" r="r" b="b"/>
              <a:pathLst>
                <a:path w="22297298" h="4598258">
                  <a:moveTo>
                    <a:pt x="0" y="0"/>
                  </a:moveTo>
                  <a:lnTo>
                    <a:pt x="22297298" y="0"/>
                  </a:lnTo>
                  <a:lnTo>
                    <a:pt x="22297298" y="4598258"/>
                  </a:lnTo>
                  <a:lnTo>
                    <a:pt x="0" y="4598258"/>
                  </a:lnTo>
                  <a:lnTo>
                    <a:pt x="0" y="0"/>
                  </a:lnTo>
                  <a:close/>
                </a:path>
              </a:pathLst>
            </a:custGeom>
            <a:blipFill>
              <a:blip r:embed="rId3"/>
              <a:stretch>
                <a:fillRect b="-242629"/>
              </a:stretch>
            </a:blipFill>
          </p:spPr>
        </p:sp>
        <p:sp>
          <p:nvSpPr>
            <p:cNvPr id="8" name="Freeform 8"/>
            <p:cNvSpPr/>
            <p:nvPr/>
          </p:nvSpPr>
          <p:spPr>
            <a:xfrm>
              <a:off x="0" y="0"/>
              <a:ext cx="22297298" cy="2071257"/>
            </a:xfrm>
            <a:custGeom>
              <a:avLst/>
              <a:gdLst/>
              <a:ahLst/>
              <a:cxnLst/>
              <a:rect l="l" t="t" r="r" b="b"/>
              <a:pathLst>
                <a:path w="22297298" h="2071257">
                  <a:moveTo>
                    <a:pt x="0" y="0"/>
                  </a:moveTo>
                  <a:lnTo>
                    <a:pt x="22297298" y="0"/>
                  </a:lnTo>
                  <a:lnTo>
                    <a:pt x="22297298" y="2071257"/>
                  </a:lnTo>
                  <a:lnTo>
                    <a:pt x="0" y="2071257"/>
                  </a:lnTo>
                  <a:lnTo>
                    <a:pt x="0" y="0"/>
                  </a:lnTo>
                  <a:close/>
                </a:path>
              </a:pathLst>
            </a:custGeom>
            <a:blipFill>
              <a:blip r:embed="rId4"/>
              <a:stretch>
                <a:fillRect t="-660647"/>
              </a:stretch>
            </a:blipFill>
          </p:spPr>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grpSp>
        <p:nvGrpSpPr>
          <p:cNvPr id="6" name="Group 6"/>
          <p:cNvGrpSpPr/>
          <p:nvPr/>
        </p:nvGrpSpPr>
        <p:grpSpPr>
          <a:xfrm>
            <a:off x="495148" y="1023937"/>
            <a:ext cx="11742929" cy="5555223"/>
            <a:chOff x="0" y="0"/>
            <a:chExt cx="15657239" cy="7406965"/>
          </a:xfrm>
        </p:grpSpPr>
        <p:sp>
          <p:nvSpPr>
            <p:cNvPr id="7" name="Freeform 7"/>
            <p:cNvSpPr/>
            <p:nvPr/>
          </p:nvSpPr>
          <p:spPr>
            <a:xfrm>
              <a:off x="0" y="756865"/>
              <a:ext cx="15657239" cy="6650099"/>
            </a:xfrm>
            <a:custGeom>
              <a:avLst/>
              <a:gdLst/>
              <a:ahLst/>
              <a:cxnLst/>
              <a:rect l="l" t="t" r="r" b="b"/>
              <a:pathLst>
                <a:path w="15657239" h="6650099">
                  <a:moveTo>
                    <a:pt x="0" y="0"/>
                  </a:moveTo>
                  <a:lnTo>
                    <a:pt x="15657239" y="0"/>
                  </a:lnTo>
                  <a:lnTo>
                    <a:pt x="15657239" y="6650100"/>
                  </a:lnTo>
                  <a:lnTo>
                    <a:pt x="0" y="6650100"/>
                  </a:lnTo>
                  <a:lnTo>
                    <a:pt x="0" y="0"/>
                  </a:lnTo>
                  <a:close/>
                </a:path>
              </a:pathLst>
            </a:custGeom>
            <a:blipFill>
              <a:blip r:embed="rId3"/>
              <a:stretch>
                <a:fillRect b="-66361"/>
              </a:stretch>
            </a:blipFill>
          </p:spPr>
        </p:sp>
        <p:sp>
          <p:nvSpPr>
            <p:cNvPr id="8" name="Freeform 8"/>
            <p:cNvSpPr/>
            <p:nvPr/>
          </p:nvSpPr>
          <p:spPr>
            <a:xfrm>
              <a:off x="0" y="0"/>
              <a:ext cx="15657239" cy="963283"/>
            </a:xfrm>
            <a:custGeom>
              <a:avLst/>
              <a:gdLst/>
              <a:ahLst/>
              <a:cxnLst/>
              <a:rect l="l" t="t" r="r" b="b"/>
              <a:pathLst>
                <a:path w="15657239" h="963283">
                  <a:moveTo>
                    <a:pt x="0" y="0"/>
                  </a:moveTo>
                  <a:lnTo>
                    <a:pt x="15657239" y="0"/>
                  </a:lnTo>
                  <a:lnTo>
                    <a:pt x="15657239" y="963283"/>
                  </a:lnTo>
                  <a:lnTo>
                    <a:pt x="0" y="963283"/>
                  </a:lnTo>
                  <a:lnTo>
                    <a:pt x="0" y="0"/>
                  </a:lnTo>
                  <a:close/>
                </a:path>
              </a:pathLst>
            </a:custGeom>
            <a:blipFill>
              <a:blip r:embed="rId4"/>
              <a:stretch>
                <a:fillRect t="-313057" b="-735431"/>
              </a:stretch>
            </a:blipFill>
          </p:spPr>
        </p:sp>
      </p:grpSp>
      <p:sp>
        <p:nvSpPr>
          <p:cNvPr id="9" name="Freeform 9"/>
          <p:cNvSpPr/>
          <p:nvPr/>
        </p:nvSpPr>
        <p:spPr>
          <a:xfrm>
            <a:off x="9565839" y="3801549"/>
            <a:ext cx="8023767" cy="5456751"/>
          </a:xfrm>
          <a:custGeom>
            <a:avLst/>
            <a:gdLst/>
            <a:ahLst/>
            <a:cxnLst/>
            <a:rect l="l" t="t" r="r" b="b"/>
            <a:pathLst>
              <a:path w="8023767" h="5456751">
                <a:moveTo>
                  <a:pt x="0" y="0"/>
                </a:moveTo>
                <a:lnTo>
                  <a:pt x="8023768" y="0"/>
                </a:lnTo>
                <a:lnTo>
                  <a:pt x="8023768" y="5456751"/>
                </a:lnTo>
                <a:lnTo>
                  <a:pt x="0" y="5456751"/>
                </a:lnTo>
                <a:lnTo>
                  <a:pt x="0" y="0"/>
                </a:lnTo>
                <a:close/>
              </a:path>
            </a:pathLst>
          </a:custGeom>
          <a:blipFill>
            <a:blip r:embed="rId5"/>
            <a:stretch>
              <a:fillRect b="-3898"/>
            </a:stretch>
          </a:blipFill>
        </p:spPr>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TextBox 4"/>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5" name="TextBox 5"/>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
        <p:nvSpPr>
          <p:cNvPr id="6" name="Freeform 6"/>
          <p:cNvSpPr/>
          <p:nvPr/>
        </p:nvSpPr>
        <p:spPr>
          <a:xfrm>
            <a:off x="3469051" y="1028700"/>
            <a:ext cx="12099090" cy="4720125"/>
          </a:xfrm>
          <a:custGeom>
            <a:avLst/>
            <a:gdLst/>
            <a:ahLst/>
            <a:cxnLst/>
            <a:rect l="l" t="t" r="r" b="b"/>
            <a:pathLst>
              <a:path w="12099090" h="4720125">
                <a:moveTo>
                  <a:pt x="0" y="0"/>
                </a:moveTo>
                <a:lnTo>
                  <a:pt x="12099090" y="0"/>
                </a:lnTo>
                <a:lnTo>
                  <a:pt x="12099090" y="4720125"/>
                </a:lnTo>
                <a:lnTo>
                  <a:pt x="0" y="4720125"/>
                </a:lnTo>
                <a:lnTo>
                  <a:pt x="0" y="0"/>
                </a:lnTo>
                <a:close/>
              </a:path>
            </a:pathLst>
          </a:custGeom>
          <a:blipFill>
            <a:blip r:embed="rId3"/>
            <a:stretch>
              <a:fillRect t="-5485" b="-75633"/>
            </a:stretch>
          </a:blipFill>
        </p:spPr>
      </p:sp>
      <p:sp>
        <p:nvSpPr>
          <p:cNvPr id="7" name="Freeform 7"/>
          <p:cNvSpPr/>
          <p:nvPr/>
        </p:nvSpPr>
        <p:spPr>
          <a:xfrm>
            <a:off x="3469051" y="5607325"/>
            <a:ext cx="12099090" cy="1035557"/>
          </a:xfrm>
          <a:custGeom>
            <a:avLst/>
            <a:gdLst/>
            <a:ahLst/>
            <a:cxnLst/>
            <a:rect l="l" t="t" r="r" b="b"/>
            <a:pathLst>
              <a:path w="12099090" h="1035557">
                <a:moveTo>
                  <a:pt x="0" y="0"/>
                </a:moveTo>
                <a:lnTo>
                  <a:pt x="12099090" y="0"/>
                </a:lnTo>
                <a:lnTo>
                  <a:pt x="12099090" y="1035557"/>
                </a:lnTo>
                <a:lnTo>
                  <a:pt x="0" y="1035557"/>
                </a:lnTo>
                <a:lnTo>
                  <a:pt x="0" y="0"/>
                </a:lnTo>
                <a:close/>
              </a:path>
            </a:pathLst>
          </a:custGeom>
          <a:blipFill>
            <a:blip r:embed="rId4"/>
            <a:stretch>
              <a:fillRect b="-725551"/>
            </a:stretch>
          </a:blipFill>
        </p:spPr>
      </p:sp>
      <p:sp>
        <p:nvSpPr>
          <p:cNvPr id="8" name="Freeform 8"/>
          <p:cNvSpPr/>
          <p:nvPr/>
        </p:nvSpPr>
        <p:spPr>
          <a:xfrm>
            <a:off x="3469051" y="7068251"/>
            <a:ext cx="12099090" cy="2190049"/>
          </a:xfrm>
          <a:custGeom>
            <a:avLst/>
            <a:gdLst/>
            <a:ahLst/>
            <a:cxnLst/>
            <a:rect l="l" t="t" r="r" b="b"/>
            <a:pathLst>
              <a:path w="12099090" h="2190049">
                <a:moveTo>
                  <a:pt x="0" y="0"/>
                </a:moveTo>
                <a:lnTo>
                  <a:pt x="12099090" y="0"/>
                </a:lnTo>
                <a:lnTo>
                  <a:pt x="12099090" y="2190049"/>
                </a:lnTo>
                <a:lnTo>
                  <a:pt x="0" y="2190049"/>
                </a:lnTo>
                <a:lnTo>
                  <a:pt x="0" y="0"/>
                </a:lnTo>
                <a:close/>
              </a:path>
            </a:pathLst>
          </a:custGeom>
          <a:blipFill>
            <a:blip r:embed="rId5"/>
            <a:stretch>
              <a:fillRect b="-290359"/>
            </a:stretch>
          </a:blipFill>
        </p:spPr>
      </p:sp>
      <p:sp>
        <p:nvSpPr>
          <p:cNvPr id="9" name="Freeform 9"/>
          <p:cNvSpPr/>
          <p:nvPr/>
        </p:nvSpPr>
        <p:spPr>
          <a:xfrm>
            <a:off x="3469051" y="6350462"/>
            <a:ext cx="12099090" cy="903883"/>
          </a:xfrm>
          <a:custGeom>
            <a:avLst/>
            <a:gdLst/>
            <a:ahLst/>
            <a:cxnLst/>
            <a:rect l="l" t="t" r="r" b="b"/>
            <a:pathLst>
              <a:path w="12099090" h="903883">
                <a:moveTo>
                  <a:pt x="0" y="0"/>
                </a:moveTo>
                <a:lnTo>
                  <a:pt x="12099090" y="0"/>
                </a:lnTo>
                <a:lnTo>
                  <a:pt x="12099090" y="903883"/>
                </a:lnTo>
                <a:lnTo>
                  <a:pt x="0" y="903883"/>
                </a:lnTo>
                <a:lnTo>
                  <a:pt x="0" y="0"/>
                </a:lnTo>
                <a:close/>
              </a:path>
            </a:pathLst>
          </a:custGeom>
          <a:blipFill>
            <a:blip r:embed="rId4"/>
            <a:stretch>
              <a:fillRect t="-665860" b="-179953"/>
            </a:stretch>
          </a:blipFill>
        </p:spPr>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2941777" y="1023937"/>
            <a:ext cx="12404445" cy="8229600"/>
          </a:xfrm>
          <a:custGeom>
            <a:avLst/>
            <a:gdLst/>
            <a:ahLst/>
            <a:cxnLst/>
            <a:rect l="l" t="t" r="r" b="b"/>
            <a:pathLst>
              <a:path w="12404445" h="8229600">
                <a:moveTo>
                  <a:pt x="0" y="0"/>
                </a:moveTo>
                <a:lnTo>
                  <a:pt x="12404446" y="0"/>
                </a:lnTo>
                <a:lnTo>
                  <a:pt x="12404446" y="8229600"/>
                </a:lnTo>
                <a:lnTo>
                  <a:pt x="0" y="8229600"/>
                </a:lnTo>
                <a:lnTo>
                  <a:pt x="0" y="0"/>
                </a:lnTo>
                <a:close/>
              </a:path>
            </a:pathLst>
          </a:custGeom>
          <a:blipFill>
            <a:blip r:embed="rId3"/>
            <a:stretch>
              <a:fillRect b="-6503"/>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13927"/>
        </a:solidFill>
        <a:effectLst/>
      </p:bgPr>
    </p:bg>
    <p:spTree>
      <p:nvGrpSpPr>
        <p:cNvPr id="1" name=""/>
        <p:cNvGrpSpPr/>
        <p:nvPr/>
      </p:nvGrpSpPr>
      <p:grpSpPr>
        <a:xfrm>
          <a:off x="0" y="0"/>
          <a:ext cx="0" cy="0"/>
          <a:chOff x="0" y="0"/>
          <a:chExt cx="0" cy="0"/>
        </a:xfrm>
      </p:grpSpPr>
      <p:sp>
        <p:nvSpPr>
          <p:cNvPr id="2" name="AutoShape 2"/>
          <p:cNvSpPr/>
          <p:nvPr/>
        </p:nvSpPr>
        <p:spPr>
          <a:xfrm flipV="1">
            <a:off x="0" y="1023937"/>
            <a:ext cx="18493007" cy="0"/>
          </a:xfrm>
          <a:prstGeom prst="line">
            <a:avLst/>
          </a:prstGeom>
          <a:ln w="9525" cap="flat">
            <a:solidFill>
              <a:srgbClr val="FCFEF1"/>
            </a:solidFill>
            <a:prstDash val="solid"/>
            <a:headEnd type="none" w="sm" len="sm"/>
            <a:tailEnd type="none" w="sm" len="sm"/>
          </a:ln>
        </p:spPr>
      </p:sp>
      <p:sp>
        <p:nvSpPr>
          <p:cNvPr id="3" name="AutoShape 3"/>
          <p:cNvSpPr/>
          <p:nvPr/>
        </p:nvSpPr>
        <p:spPr>
          <a:xfrm flipV="1">
            <a:off x="0" y="9258300"/>
            <a:ext cx="18493007" cy="0"/>
          </a:xfrm>
          <a:prstGeom prst="line">
            <a:avLst/>
          </a:prstGeom>
          <a:ln w="9525" cap="flat">
            <a:solidFill>
              <a:srgbClr val="FCFEF1"/>
            </a:solidFill>
            <a:prstDash val="solid"/>
            <a:headEnd type="none" w="sm" len="sm"/>
            <a:tailEnd type="none" w="sm" len="sm"/>
          </a:ln>
        </p:spPr>
      </p:sp>
      <p:sp>
        <p:nvSpPr>
          <p:cNvPr id="4" name="Freeform 4"/>
          <p:cNvSpPr/>
          <p:nvPr/>
        </p:nvSpPr>
        <p:spPr>
          <a:xfrm>
            <a:off x="755625" y="1409163"/>
            <a:ext cx="16776751" cy="7463911"/>
          </a:xfrm>
          <a:custGeom>
            <a:avLst/>
            <a:gdLst/>
            <a:ahLst/>
            <a:cxnLst/>
            <a:rect l="l" t="t" r="r" b="b"/>
            <a:pathLst>
              <a:path w="16776751" h="7463911">
                <a:moveTo>
                  <a:pt x="0" y="0"/>
                </a:moveTo>
                <a:lnTo>
                  <a:pt x="16776750" y="0"/>
                </a:lnTo>
                <a:lnTo>
                  <a:pt x="16776750" y="7463911"/>
                </a:lnTo>
                <a:lnTo>
                  <a:pt x="0" y="7463911"/>
                </a:lnTo>
                <a:lnTo>
                  <a:pt x="0" y="0"/>
                </a:lnTo>
                <a:close/>
              </a:path>
            </a:pathLst>
          </a:custGeom>
          <a:blipFill>
            <a:blip r:embed="rId3"/>
            <a:stretch>
              <a:fillRect b="-58820"/>
            </a:stretch>
          </a:blipFill>
        </p:spPr>
      </p:sp>
      <p:sp>
        <p:nvSpPr>
          <p:cNvPr id="5" name="TextBox 5"/>
          <p:cNvSpPr txBox="1"/>
          <p:nvPr/>
        </p:nvSpPr>
        <p:spPr>
          <a:xfrm>
            <a:off x="7450601" y="281294"/>
            <a:ext cx="3386798" cy="499756"/>
          </a:xfrm>
          <a:prstGeom prst="rect">
            <a:avLst/>
          </a:prstGeom>
        </p:spPr>
        <p:txBody>
          <a:bodyPr lIns="0" tIns="0" rIns="0" bIns="0" rtlCol="0" anchor="t">
            <a:spAutoFit/>
          </a:bodyPr>
          <a:lstStyle/>
          <a:p>
            <a:pPr algn="ctr">
              <a:lnSpc>
                <a:spcPts val="3829"/>
              </a:lnSpc>
            </a:pPr>
            <a:r>
              <a:rPr lang="en-US" sz="3481">
                <a:solidFill>
                  <a:srgbClr val="FCFEF1"/>
                </a:solidFill>
                <a:latin typeface="Nanum Myeongjo Ultra-Bold"/>
              </a:rPr>
              <a:t>FULL CODE</a:t>
            </a:r>
          </a:p>
        </p:txBody>
      </p:sp>
      <p:sp>
        <p:nvSpPr>
          <p:cNvPr id="6" name="TextBox 6"/>
          <p:cNvSpPr txBox="1"/>
          <p:nvPr/>
        </p:nvSpPr>
        <p:spPr>
          <a:xfrm>
            <a:off x="6598332" y="9577488"/>
            <a:ext cx="5091336" cy="405765"/>
          </a:xfrm>
          <a:prstGeom prst="rect">
            <a:avLst/>
          </a:prstGeom>
        </p:spPr>
        <p:txBody>
          <a:bodyPr lIns="0" tIns="0" rIns="0" bIns="0" rtlCol="0" anchor="t">
            <a:spAutoFit/>
          </a:bodyPr>
          <a:lstStyle/>
          <a:p>
            <a:pPr algn="ctr">
              <a:lnSpc>
                <a:spcPts val="3180"/>
              </a:lnSpc>
              <a:spcBef>
                <a:spcPct val="0"/>
              </a:spcBef>
            </a:pPr>
            <a:r>
              <a:rPr lang="en-US" sz="3000" spc="-135">
                <a:solidFill>
                  <a:srgbClr val="FCFEF1"/>
                </a:solidFill>
                <a:latin typeface="윤명조"/>
                <a:ea typeface="윤명조"/>
              </a:rPr>
              <a:t>유비온 빅데이터 마케팅 4기_3조</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6092</Words>
  <Application>Microsoft Macintosh PowerPoint</Application>
  <PresentationFormat>사용자 지정</PresentationFormat>
  <Paragraphs>807</Paragraphs>
  <Slides>106</Slides>
  <Notes>97</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106</vt:i4>
      </vt:variant>
    </vt:vector>
  </HeadingPairs>
  <TitlesOfParts>
    <vt:vector size="116" baseType="lpstr">
      <vt:lpstr>Calibri</vt:lpstr>
      <vt:lpstr>Arial</vt:lpstr>
      <vt:lpstr>Arimo</vt:lpstr>
      <vt:lpstr>윤명조 Medium</vt:lpstr>
      <vt:lpstr>윤명조 Bold</vt:lpstr>
      <vt:lpstr>Nanum Myeongjo Ultra-Bold</vt:lpstr>
      <vt:lpstr>윤명조</vt:lpstr>
      <vt:lpstr>Nanum Myeongjo Bold</vt:lpstr>
      <vt:lpstr>NanumMyeongjo</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스타벅스 입지 분석_02.프로젝트 수행 edit</dc:title>
  <cp:lastModifiedBy>c brielle</cp:lastModifiedBy>
  <cp:revision>2</cp:revision>
  <dcterms:created xsi:type="dcterms:W3CDTF">2006-08-16T00:00:00Z</dcterms:created>
  <dcterms:modified xsi:type="dcterms:W3CDTF">2023-12-08T01:51:47Z</dcterms:modified>
  <dc:identifier>DAF16XOecWY</dc:identifier>
</cp:coreProperties>
</file>